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1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71" r:id="rId10"/>
    <p:sldId id="272" r:id="rId11"/>
    <p:sldId id="278" r:id="rId12"/>
    <p:sldId id="274" r:id="rId13"/>
    <p:sldId id="275" r:id="rId14"/>
    <p:sldId id="281" r:id="rId15"/>
    <p:sldId id="287" r:id="rId16"/>
    <p:sldId id="282" r:id="rId17"/>
    <p:sldId id="286" r:id="rId18"/>
    <p:sldId id="285" r:id="rId19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9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3636C36-768A-424F-9EEA-4DD6FCC47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CF3F63DC-323C-2C4F-9A77-7A674734B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21A5D24-6F40-7C42-87ED-504428B3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908BAFFE-0793-DC43-90CA-F15D69D9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45A6153-6A4F-1640-BA7E-666D0C07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2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B389716-6624-F64E-B4A5-ACE7B672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CD3FFEC7-4DC6-3E48-A3C5-A2D45C4A4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3C997A4-ED2C-1141-B426-81CE0B2E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560581F-78D4-AF47-9BC3-DF171B9F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47089C8-35CB-324C-9A0C-D519A6F1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22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7423D8EE-5A88-3441-BDBB-7A66FEF27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3EF83537-5C43-F946-BD1B-4DB96148D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30CBDFC-D2B0-0244-921E-01889938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24DC4F6-10C4-3E41-8A86-1D9216D7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B000C8C-DDF3-204F-9260-071F6C1F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35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200" y="2212974"/>
            <a:ext cx="848360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BE0000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3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Mai</a:t>
            </a:r>
            <a:r>
              <a:rPr spc="-6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69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3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Mai</a:t>
            </a:r>
            <a:r>
              <a:rPr spc="-6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25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32FC65A-1E06-0E40-85A7-EC879E79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E8CF1E1F-1589-8A42-8C14-FF36F576C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30C5479-350A-554B-8736-23523E08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CAF8761-3A19-3545-BA7C-6D19F5D8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1FCAECD-CF75-5A4A-8B7F-C2E17946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47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3DABCCA-5CD9-AA4B-8290-7A307B75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3644CA3-10F4-4349-AD1D-75C84384E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B23AF35-0E49-9B40-ADF0-DB75FF0B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DF77C75-4823-8F49-A308-928091F9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5BA3C0B-30E7-1F4B-BA1F-156E5532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4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36BC213-1DED-3C47-8AD5-4EFB2311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E83FDFD-2403-9847-BC80-8452E22B7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3838C992-28F6-CB46-81DA-2D1F5D70A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DEB1EC2-D7BF-784A-B0D2-02735999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4E298CEB-A714-DC43-8956-5368992C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FC7E2A7E-DD3C-E14F-AC0D-123BAF8B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7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342D5D0-09C2-9345-A30F-0DA94403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5FF59037-FE99-7B42-9D15-27CE04A6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9BDD028E-27AA-EC42-BBFC-EE56E0F2A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CE7E2A6B-0040-734A-B9B8-C1885005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4E6B8DE3-42D7-CB4F-A0A1-8F0AEA7BA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54E8D05A-BFC7-F44B-B200-65996527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466B0DC5-D053-DB44-9A60-A04DC281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764C71C9-E970-FD46-943C-D475D0C4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2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8765B14-98A7-BF47-AD50-AE3F2C3C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3E26B039-F6B4-3C4E-BC45-867D046A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5426510C-4D62-2C45-9E31-53638255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8F16219-6531-D54A-A984-4CC4F1AC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2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9F1AD697-966C-1245-8D5D-8798E5A4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24B3200C-CA91-9E41-ABA1-85FE9E6B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AF8F95B1-EEF5-FE42-B0F7-4AAE4CD5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16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D827D5-797F-AC48-AB7F-ED2C86B3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D5D4EC9-93F8-B046-9997-DEEFD2CB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71E59F84-3BDC-494D-8260-46E417FF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4E074FDA-BD40-C546-B5B8-147AF354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628545C-BF1F-974F-9B9F-89DA7CF7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8D5DA8FC-AC58-E946-82C4-3491AD5E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40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185EEB-F600-E448-AB64-07E16BF0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AB1BEFE7-1443-1C4F-A1EB-29A8C7EEE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BDC1D70D-8960-DB47-8EBD-6A9B24DF6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161CE6A8-2839-4A44-BE21-F8ED494C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16D3FB61-A58E-EA40-911C-7417E6CC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05B0ACC6-AC5A-7B41-AEFE-402A9B19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40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AAE964FC-14A9-FB41-B8D6-4810B6DBA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E308AFC6-AD0F-3748-9CB1-B192B785D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C2D2725-DE3F-AB40-B527-D5D958CEB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7192580-4C00-9541-A5EF-4E04D8C21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865"/>
              </a:lnSpc>
            </a:pPr>
            <a:r>
              <a:rPr lang="de-DE"/>
              <a:t>Mai</a:t>
            </a:r>
            <a:r>
              <a:rPr lang="de-DE" spc="-60"/>
              <a:t> </a:t>
            </a:r>
            <a:r>
              <a:rPr lang="de-DE"/>
              <a:t>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B67F2FA-1F0E-D24E-A5BF-F60F644E1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91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66612" y="1231011"/>
            <a:ext cx="7426997" cy="4395978"/>
            <a:chOff x="1155481" y="498348"/>
            <a:chExt cx="9902663" cy="5861304"/>
          </a:xfrm>
        </p:grpSpPr>
        <p:sp>
          <p:nvSpPr>
            <p:cNvPr id="29" name="Oval 5">
              <a:extLst>
                <a:ext uri="{FF2B5EF4-FFF2-40B4-BE49-F238E27FC236}">
                  <a16:creationId xmlns=""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1" name="Oval 5">
              <a:extLst>
                <a:ext uri="{FF2B5EF4-FFF2-40B4-BE49-F238E27FC236}">
                  <a16:creationId xmlns=""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74320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143000" y="2939654"/>
            <a:ext cx="6858000" cy="1035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marR="5080" algn="ctr" defTabSz="914400"/>
            <a:r>
              <a:rPr lang="en-US" sz="3000" kern="1200" spc="-5">
                <a:solidFill>
                  <a:schemeClr val="bg2"/>
                </a:solidFill>
                <a:latin typeface="+mj-lt"/>
                <a:ea typeface="+mj-ea"/>
                <a:cs typeface="+mj-cs"/>
              </a:rPr>
              <a:t>Hauptschulabschlussprüfung und  Realschulabschlussprüfung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0" y="4495800"/>
            <a:ext cx="6858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auf </a:t>
            </a:r>
            <a:r>
              <a:rPr lang="en-US" sz="1600" b="1" kern="1200" spc="1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Grundlage </a:t>
            </a:r>
            <a:r>
              <a:rPr lang="en-US" sz="1600" b="1" kern="1200" spc="-5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</a:t>
            </a:r>
            <a:r>
              <a:rPr lang="en-US" sz="1600" b="1" kern="1200" spc="-1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Bildungsplans</a:t>
            </a:r>
            <a:r>
              <a:rPr lang="en-US" sz="1600" b="1" kern="1200" spc="-2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2016</a:t>
            </a:r>
            <a:endParaRPr lang="en-US" sz="1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7" name="Bild 2" descr="lszlogo_2">
            <a:extLst>
              <a:ext uri="{FF2B5EF4-FFF2-40B4-BE49-F238E27FC236}">
                <a16:creationId xmlns="" xmlns:a16="http://schemas.microsoft.com/office/drawing/2014/main" id="{0D3E29D8-E6FA-A949-A594-7401BF3E9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30265"/>
              </p:ext>
            </p:extLst>
          </p:nvPr>
        </p:nvGraphicFramePr>
        <p:xfrm>
          <a:off x="1676400" y="1167145"/>
          <a:ext cx="4608830" cy="4743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Kommunikationsprüfung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13906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Französisch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41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Realschulabschlussprüfung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8954"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600" b="1" spc="-9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1440" marR="109029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Präsentation des Schwerpunktthemas  (monologisches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1440" marR="38163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Kommunikative und situative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Aufgabenformen  (dialogisches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Sprachmittlung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658979ED-6AFB-DF40-A8F2-A0C4598D2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7C38CCA3-C42D-484D-833F-B9F5AA0C648B}"/>
              </a:ext>
            </a:extLst>
          </p:cNvPr>
          <p:cNvSpPr txBox="1"/>
          <p:nvPr/>
        </p:nvSpPr>
        <p:spPr>
          <a:xfrm>
            <a:off x="457200" y="295589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+mj-lt"/>
                <a:ea typeface="+mj-ea"/>
                <a:cs typeface="+mj-cs"/>
              </a:rPr>
              <a:t>Wahlpflichtfach: Französisch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2" descr="lszlogo_2">
            <a:extLst>
              <a:ext uri="{FF2B5EF4-FFF2-40B4-BE49-F238E27FC236}">
                <a16:creationId xmlns="" xmlns:a16="http://schemas.microsoft.com/office/drawing/2014/main" id="{9E18F3AB-1CB1-C149-B519-C9059CB9F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="" xmlns:a16="http://schemas.microsoft.com/office/drawing/2014/main" id="{03AFEC74-D551-E54D-BB52-92880E502022}"/>
              </a:ext>
            </a:extLst>
          </p:cNvPr>
          <p:cNvSpPr txBox="1"/>
          <p:nvPr/>
        </p:nvSpPr>
        <p:spPr>
          <a:xfrm>
            <a:off x="466445" y="460406"/>
            <a:ext cx="8246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+mj-lt"/>
                <a:ea typeface="+mj-ea"/>
                <a:cs typeface="+mj-cs"/>
              </a:rPr>
              <a:t>Wahlpflichtfach: Technik oder AES</a:t>
            </a:r>
          </a:p>
        </p:txBody>
      </p:sp>
      <p:graphicFrame>
        <p:nvGraphicFramePr>
          <p:cNvPr id="15" name="object 2">
            <a:extLst>
              <a:ext uri="{FF2B5EF4-FFF2-40B4-BE49-F238E27FC236}">
                <a16:creationId xmlns="" xmlns:a16="http://schemas.microsoft.com/office/drawing/2014/main" id="{1DD93BBB-3D94-2C4C-B69E-A8B3FDC9C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11936"/>
              </p:ext>
            </p:extLst>
          </p:nvPr>
        </p:nvGraphicFramePr>
        <p:xfrm>
          <a:off x="1524000" y="1219200"/>
          <a:ext cx="5029200" cy="4715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12112">
                <a:tc>
                  <a:txBody>
                    <a:bodyPr/>
                    <a:lstStyle/>
                    <a:p>
                      <a:pPr marL="944244" algn="l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de-DE"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      Praktische Prüfung</a:t>
                      </a: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41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Realschulabschlussprüfung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8954"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700" marR="5080">
                        <a:lnSpc>
                          <a:spcPts val="2080"/>
                        </a:lnSpc>
                        <a:spcBef>
                          <a:spcPts val="440"/>
                        </a:spcBef>
                      </a:pPr>
                      <a:r>
                        <a:rPr lang="de-DE" sz="1600" dirty="0">
                          <a:latin typeface="Arial"/>
                          <a:cs typeface="Arial"/>
                        </a:rPr>
                        <a:t>Prüfung einzeln oder zu zweit, im</a:t>
                      </a:r>
                      <a:r>
                        <a:rPr lang="de-DE" sz="16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Ausnahmefall:  Gruppenprüfung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2240"/>
                        </a:lnSpc>
                        <a:spcBef>
                          <a:spcPts val="105"/>
                        </a:spcBef>
                      </a:pPr>
                      <a:r>
                        <a:rPr lang="de-DE" sz="1600" dirty="0">
                          <a:latin typeface="Arial"/>
                          <a:cs typeface="Arial"/>
                        </a:rPr>
                        <a:t>praktischer </a:t>
                      </a:r>
                      <a:r>
                        <a:rPr lang="de-DE" sz="1600" spc="-55" dirty="0">
                          <a:latin typeface="Arial"/>
                          <a:cs typeface="Arial"/>
                        </a:rPr>
                        <a:t>Teil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innerhalb 6 bis 9</a:t>
                      </a:r>
                      <a:r>
                        <a:rPr lang="de-DE"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Unterrichtsstunden</a:t>
                      </a:r>
                    </a:p>
                    <a:p>
                      <a:pPr marL="12700">
                        <a:lnSpc>
                          <a:spcPts val="2240"/>
                        </a:lnSpc>
                      </a:pPr>
                      <a:r>
                        <a:rPr lang="de-DE" sz="1600" dirty="0">
                          <a:latin typeface="Arial"/>
                          <a:cs typeface="Arial"/>
                        </a:rPr>
                        <a:t>(Fachlehrkraft)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700" marR="5080">
                        <a:lnSpc>
                          <a:spcPts val="2080"/>
                        </a:lnSpc>
                        <a:spcBef>
                          <a:spcPts val="440"/>
                        </a:spcBef>
                      </a:pPr>
                      <a:r>
                        <a:rPr lang="de-DE" sz="1600" dirty="0">
                          <a:latin typeface="Arial"/>
                          <a:cs typeface="Arial"/>
                        </a:rPr>
                        <a:t>15 Minuten Prüfungsgespräch zum praktischen</a:t>
                      </a:r>
                      <a:r>
                        <a:rPr lang="de-DE" sz="16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55" dirty="0">
                          <a:latin typeface="Arial"/>
                          <a:cs typeface="Arial"/>
                        </a:rPr>
                        <a:t>Teil 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(Fachlehrkraft und weitere</a:t>
                      </a:r>
                      <a:r>
                        <a:rPr lang="de-DE"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Lehrkraft)</a:t>
                      </a: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38468" y="1871484"/>
            <a:ext cx="2124710" cy="1008380"/>
          </a:xfrm>
          <a:custGeom>
            <a:avLst/>
            <a:gdLst/>
            <a:ahLst/>
            <a:cxnLst/>
            <a:rect l="l" t="t" r="r" b="b"/>
            <a:pathLst>
              <a:path w="2124709" h="1008380">
                <a:moveTo>
                  <a:pt x="0" y="1008113"/>
                </a:moveTo>
                <a:lnTo>
                  <a:pt x="2124710" y="1008113"/>
                </a:lnTo>
                <a:lnTo>
                  <a:pt x="2124710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88911" y="2220214"/>
            <a:ext cx="1624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FFFCE9"/>
                </a:solidFill>
                <a:latin typeface="Arial"/>
                <a:cs typeface="Arial"/>
              </a:rPr>
              <a:t>Teil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der</a:t>
            </a:r>
            <a:r>
              <a:rPr sz="1800" spc="5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Prüfung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546" y="1464055"/>
            <a:ext cx="2088514" cy="3877945"/>
          </a:xfrm>
          <a:custGeom>
            <a:avLst/>
            <a:gdLst/>
            <a:ahLst/>
            <a:cxnLst/>
            <a:rect l="l" t="t" r="r" b="b"/>
            <a:pathLst>
              <a:path w="2088514" h="3877945">
                <a:moveTo>
                  <a:pt x="0" y="3877945"/>
                </a:moveTo>
                <a:lnTo>
                  <a:pt x="2088261" y="3877945"/>
                </a:lnTo>
                <a:lnTo>
                  <a:pt x="2088261" y="0"/>
                </a:lnTo>
                <a:lnTo>
                  <a:pt x="0" y="0"/>
                </a:lnTo>
                <a:lnTo>
                  <a:pt x="0" y="3877945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546" y="1464055"/>
            <a:ext cx="2088514" cy="3877945"/>
          </a:xfrm>
          <a:custGeom>
            <a:avLst/>
            <a:gdLst/>
            <a:ahLst/>
            <a:cxnLst/>
            <a:rect l="l" t="t" r="r" b="b"/>
            <a:pathLst>
              <a:path w="2088514" h="3877945">
                <a:moveTo>
                  <a:pt x="0" y="3877945"/>
                </a:moveTo>
                <a:lnTo>
                  <a:pt x="2088261" y="3877945"/>
                </a:lnTo>
                <a:lnTo>
                  <a:pt x="2088261" y="0"/>
                </a:lnTo>
                <a:lnTo>
                  <a:pt x="0" y="0"/>
                </a:lnTo>
                <a:lnTo>
                  <a:pt x="0" y="3877945"/>
                </a:lnTo>
                <a:close/>
              </a:path>
            </a:pathLst>
          </a:custGeom>
          <a:ln w="9525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540" y="3044698"/>
            <a:ext cx="18351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BE0000"/>
                </a:solidFill>
                <a:latin typeface="Arial"/>
                <a:cs typeface="Arial"/>
              </a:rPr>
              <a:t>Zuordnung</a:t>
            </a:r>
            <a:r>
              <a:rPr sz="2000" b="1" spc="-65" dirty="0">
                <a:solidFill>
                  <a:srgbClr val="BE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E0000"/>
                </a:solidFill>
                <a:latin typeface="Arial"/>
                <a:cs typeface="Arial"/>
              </a:rPr>
              <a:t>der  </a:t>
            </a:r>
            <a:r>
              <a:rPr sz="2000" b="1" dirty="0">
                <a:solidFill>
                  <a:srgbClr val="BE0000"/>
                </a:solidFill>
                <a:latin typeface="Arial"/>
                <a:cs typeface="Arial"/>
              </a:rPr>
              <a:t>Projektarbeit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38468" y="3861066"/>
            <a:ext cx="2168525" cy="1008380"/>
          </a:xfrm>
          <a:custGeom>
            <a:avLst/>
            <a:gdLst/>
            <a:ahLst/>
            <a:cxnLst/>
            <a:rect l="l" t="t" r="r" b="b"/>
            <a:pathLst>
              <a:path w="2168525" h="1008379">
                <a:moveTo>
                  <a:pt x="0" y="1008113"/>
                </a:moveTo>
                <a:lnTo>
                  <a:pt x="2168398" y="1008113"/>
                </a:lnTo>
                <a:lnTo>
                  <a:pt x="2168398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876415" y="3935679"/>
            <a:ext cx="14954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CE9"/>
                </a:solidFill>
                <a:latin typeface="Arial"/>
                <a:cs typeface="Arial"/>
              </a:rPr>
              <a:t>Teil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der  Ja</a:t>
            </a:r>
            <a:r>
              <a:rPr sz="1800" spc="-15" dirty="0">
                <a:solidFill>
                  <a:srgbClr val="FFFCE9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res</a:t>
            </a:r>
            <a:r>
              <a:rPr sz="1800" spc="-15" dirty="0">
                <a:solidFill>
                  <a:srgbClr val="FFFCE9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FCE9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stu</a:t>
            </a:r>
            <a:r>
              <a:rPr sz="1800" spc="-15" dirty="0">
                <a:solidFill>
                  <a:srgbClr val="FFFCE9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g  </a:t>
            </a:r>
            <a:r>
              <a:rPr sz="1800" dirty="0">
                <a:solidFill>
                  <a:srgbClr val="FFFCE9"/>
                </a:solidFill>
                <a:latin typeface="Arial"/>
                <a:cs typeface="Arial"/>
              </a:rPr>
              <a:t>WBS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576" y="654812"/>
            <a:ext cx="4048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Projektarbeit (Klasse</a:t>
            </a:r>
            <a:r>
              <a:rPr sz="3200" spc="-65" dirty="0"/>
              <a:t> </a:t>
            </a:r>
            <a:r>
              <a:rPr sz="3200" dirty="0"/>
              <a:t>9)</a:t>
            </a:r>
            <a:endParaRPr sz="3200"/>
          </a:p>
        </p:txBody>
      </p:sp>
      <p:sp>
        <p:nvSpPr>
          <p:cNvPr id="10" name="object 10"/>
          <p:cNvSpPr/>
          <p:nvPr/>
        </p:nvSpPr>
        <p:spPr>
          <a:xfrm>
            <a:off x="2226182" y="1994661"/>
            <a:ext cx="4420870" cy="720090"/>
          </a:xfrm>
          <a:custGeom>
            <a:avLst/>
            <a:gdLst/>
            <a:ahLst/>
            <a:cxnLst/>
            <a:rect l="l" t="t" r="r" b="b"/>
            <a:pathLst>
              <a:path w="4420870" h="720089">
                <a:moveTo>
                  <a:pt x="4060825" y="0"/>
                </a:moveTo>
                <a:lnTo>
                  <a:pt x="4060825" y="180086"/>
                </a:lnTo>
                <a:lnTo>
                  <a:pt x="0" y="180086"/>
                </a:lnTo>
                <a:lnTo>
                  <a:pt x="0" y="540130"/>
                </a:lnTo>
                <a:lnTo>
                  <a:pt x="4060825" y="540130"/>
                </a:lnTo>
                <a:lnTo>
                  <a:pt x="4060825" y="720089"/>
                </a:lnTo>
                <a:lnTo>
                  <a:pt x="4420743" y="360045"/>
                </a:lnTo>
                <a:lnTo>
                  <a:pt x="4060825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6182" y="1994661"/>
            <a:ext cx="4420870" cy="720090"/>
          </a:xfrm>
          <a:custGeom>
            <a:avLst/>
            <a:gdLst/>
            <a:ahLst/>
            <a:cxnLst/>
            <a:rect l="l" t="t" r="r" b="b"/>
            <a:pathLst>
              <a:path w="4420870" h="720089">
                <a:moveTo>
                  <a:pt x="0" y="180086"/>
                </a:moveTo>
                <a:lnTo>
                  <a:pt x="4060825" y="180086"/>
                </a:lnTo>
                <a:lnTo>
                  <a:pt x="4060825" y="0"/>
                </a:lnTo>
                <a:lnTo>
                  <a:pt x="4420743" y="360045"/>
                </a:lnTo>
                <a:lnTo>
                  <a:pt x="4060825" y="720089"/>
                </a:lnTo>
                <a:lnTo>
                  <a:pt x="4060825" y="540130"/>
                </a:lnTo>
                <a:lnTo>
                  <a:pt x="0" y="540130"/>
                </a:lnTo>
                <a:lnTo>
                  <a:pt x="0" y="180086"/>
                </a:lnTo>
                <a:close/>
              </a:path>
            </a:pathLst>
          </a:custGeom>
          <a:ln w="12700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6182" y="3984244"/>
            <a:ext cx="4420870" cy="720090"/>
          </a:xfrm>
          <a:custGeom>
            <a:avLst/>
            <a:gdLst/>
            <a:ahLst/>
            <a:cxnLst/>
            <a:rect l="l" t="t" r="r" b="b"/>
            <a:pathLst>
              <a:path w="4420870" h="720089">
                <a:moveTo>
                  <a:pt x="4060825" y="0"/>
                </a:moveTo>
                <a:lnTo>
                  <a:pt x="4060825" y="179958"/>
                </a:lnTo>
                <a:lnTo>
                  <a:pt x="0" y="179958"/>
                </a:lnTo>
                <a:lnTo>
                  <a:pt x="0" y="540003"/>
                </a:lnTo>
                <a:lnTo>
                  <a:pt x="4060825" y="540003"/>
                </a:lnTo>
                <a:lnTo>
                  <a:pt x="4060825" y="720089"/>
                </a:lnTo>
                <a:lnTo>
                  <a:pt x="4420743" y="360044"/>
                </a:lnTo>
                <a:lnTo>
                  <a:pt x="4060825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26182" y="3984244"/>
            <a:ext cx="4420870" cy="720090"/>
          </a:xfrm>
          <a:custGeom>
            <a:avLst/>
            <a:gdLst/>
            <a:ahLst/>
            <a:cxnLst/>
            <a:rect l="l" t="t" r="r" b="b"/>
            <a:pathLst>
              <a:path w="4420870" h="720089">
                <a:moveTo>
                  <a:pt x="0" y="179958"/>
                </a:moveTo>
                <a:lnTo>
                  <a:pt x="4060825" y="179958"/>
                </a:lnTo>
                <a:lnTo>
                  <a:pt x="4060825" y="0"/>
                </a:lnTo>
                <a:lnTo>
                  <a:pt x="4420743" y="360044"/>
                </a:lnTo>
                <a:lnTo>
                  <a:pt x="4060825" y="720089"/>
                </a:lnTo>
                <a:lnTo>
                  <a:pt x="4060825" y="540003"/>
                </a:lnTo>
                <a:lnTo>
                  <a:pt x="0" y="540003"/>
                </a:lnTo>
                <a:lnTo>
                  <a:pt x="0" y="179958"/>
                </a:lnTo>
                <a:close/>
              </a:path>
            </a:pathLst>
          </a:custGeom>
          <a:ln w="12700">
            <a:solidFill>
              <a:srgbClr val="79B4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18282" y="4002596"/>
            <a:ext cx="2764790" cy="792099"/>
          </a:xfrm>
          <a:prstGeom prst="rect">
            <a:avLst/>
          </a:prstGeom>
          <a:solidFill>
            <a:srgbClr val="79B4D2">
              <a:alpha val="74900"/>
            </a:srgbClr>
          </a:solidFill>
        </p:spPr>
        <p:txBody>
          <a:bodyPr vert="horz" wrap="square" lIns="0" tIns="217805" rIns="0" bIns="0" rtlCol="0">
            <a:noAutofit/>
          </a:bodyPr>
          <a:lstStyle/>
          <a:p>
            <a:pPr marL="375285">
              <a:lnSpc>
                <a:spcPct val="100000"/>
              </a:lnSpc>
              <a:spcBef>
                <a:spcPts val="1715"/>
              </a:spcBef>
            </a:pPr>
            <a:r>
              <a:rPr sz="1800" spc="-5" dirty="0">
                <a:latin typeface="Arial"/>
                <a:cs typeface="Arial"/>
              </a:rPr>
              <a:t>Realschulabschluss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4594" y="1933079"/>
            <a:ext cx="2808605" cy="843280"/>
          </a:xfrm>
          <a:prstGeom prst="rect">
            <a:avLst/>
          </a:prstGeom>
          <a:solidFill>
            <a:srgbClr val="BEBEBE">
              <a:alpha val="74900"/>
            </a:srgbClr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32702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Hauptschulabschluss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8" name="Bild 2" descr="lszlogo_2">
            <a:extLst>
              <a:ext uri="{FF2B5EF4-FFF2-40B4-BE49-F238E27FC236}">
                <a16:creationId xmlns="" xmlns:a16="http://schemas.microsoft.com/office/drawing/2014/main" id="{05E3FD68-248C-4241-B107-01B1F08BE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609345"/>
            <a:ext cx="22618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Projektarbeit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539178" y="2103882"/>
            <a:ext cx="4331970" cy="2909570"/>
          </a:xfrm>
          <a:custGeom>
            <a:avLst/>
            <a:gdLst/>
            <a:ahLst/>
            <a:cxnLst/>
            <a:rect l="l" t="t" r="r" b="b"/>
            <a:pathLst>
              <a:path w="4331970" h="2909570">
                <a:moveTo>
                  <a:pt x="4020982" y="2571392"/>
                </a:moveTo>
                <a:lnTo>
                  <a:pt x="4006786" y="2576703"/>
                </a:lnTo>
                <a:lnTo>
                  <a:pt x="3995808" y="2587041"/>
                </a:lnTo>
                <a:lnTo>
                  <a:pt x="3989832" y="2600356"/>
                </a:lnTo>
                <a:lnTo>
                  <a:pt x="3989284" y="2614957"/>
                </a:lnTo>
                <a:lnTo>
                  <a:pt x="3994594" y="2629154"/>
                </a:lnTo>
                <a:lnTo>
                  <a:pt x="4168584" y="2909442"/>
                </a:lnTo>
                <a:lnTo>
                  <a:pt x="4208541" y="2836417"/>
                </a:lnTo>
                <a:lnTo>
                  <a:pt x="4128452" y="2836417"/>
                </a:lnTo>
                <a:lnTo>
                  <a:pt x="4124642" y="2779013"/>
                </a:lnTo>
                <a:lnTo>
                  <a:pt x="4117403" y="2713354"/>
                </a:lnTo>
                <a:lnTo>
                  <a:pt x="4111036" y="2672367"/>
                </a:lnTo>
                <a:lnTo>
                  <a:pt x="4059237" y="2588894"/>
                </a:lnTo>
                <a:lnTo>
                  <a:pt x="4035583" y="2571940"/>
                </a:lnTo>
                <a:lnTo>
                  <a:pt x="4020982" y="2571392"/>
                </a:lnTo>
                <a:close/>
              </a:path>
              <a:path w="4331970" h="2909570">
                <a:moveTo>
                  <a:pt x="4111036" y="2672367"/>
                </a:moveTo>
                <a:lnTo>
                  <a:pt x="4117403" y="2713354"/>
                </a:lnTo>
                <a:lnTo>
                  <a:pt x="4124642" y="2779013"/>
                </a:lnTo>
                <a:lnTo>
                  <a:pt x="4128452" y="2836417"/>
                </a:lnTo>
                <a:lnTo>
                  <a:pt x="4204525" y="2831337"/>
                </a:lnTo>
                <a:lnTo>
                  <a:pt x="4203473" y="2815590"/>
                </a:lnTo>
                <a:lnTo>
                  <a:pt x="4133024" y="2815590"/>
                </a:lnTo>
                <a:lnTo>
                  <a:pt x="4164380" y="2758328"/>
                </a:lnTo>
                <a:lnTo>
                  <a:pt x="4111036" y="2672367"/>
                </a:lnTo>
                <a:close/>
              </a:path>
              <a:path w="4331970" h="2909570">
                <a:moveTo>
                  <a:pt x="4297352" y="2563806"/>
                </a:moveTo>
                <a:lnTo>
                  <a:pt x="4282805" y="2565161"/>
                </a:lnTo>
                <a:lnTo>
                  <a:pt x="4269853" y="2571875"/>
                </a:lnTo>
                <a:lnTo>
                  <a:pt x="4260151" y="2583434"/>
                </a:lnTo>
                <a:lnTo>
                  <a:pt x="4193162" y="2705768"/>
                </a:lnTo>
                <a:lnTo>
                  <a:pt x="4200461" y="2770504"/>
                </a:lnTo>
                <a:lnTo>
                  <a:pt x="4204525" y="2831337"/>
                </a:lnTo>
                <a:lnTo>
                  <a:pt x="4128452" y="2836417"/>
                </a:lnTo>
                <a:lnTo>
                  <a:pt x="4208541" y="2836417"/>
                </a:lnTo>
                <a:lnTo>
                  <a:pt x="4326953" y="2620010"/>
                </a:lnTo>
                <a:lnTo>
                  <a:pt x="4331414" y="2605575"/>
                </a:lnTo>
                <a:lnTo>
                  <a:pt x="4330065" y="2591022"/>
                </a:lnTo>
                <a:lnTo>
                  <a:pt x="4323381" y="2578040"/>
                </a:lnTo>
                <a:lnTo>
                  <a:pt x="4311840" y="2568320"/>
                </a:lnTo>
                <a:lnTo>
                  <a:pt x="4297352" y="2563806"/>
                </a:lnTo>
                <a:close/>
              </a:path>
              <a:path w="4331970" h="2909570">
                <a:moveTo>
                  <a:pt x="4164380" y="2758328"/>
                </a:moveTo>
                <a:lnTo>
                  <a:pt x="4133024" y="2815590"/>
                </a:lnTo>
                <a:lnTo>
                  <a:pt x="4198810" y="2813811"/>
                </a:lnTo>
                <a:lnTo>
                  <a:pt x="4164380" y="2758328"/>
                </a:lnTo>
                <a:close/>
              </a:path>
              <a:path w="4331970" h="2909570">
                <a:moveTo>
                  <a:pt x="4193162" y="2705768"/>
                </a:moveTo>
                <a:lnTo>
                  <a:pt x="4164380" y="2758328"/>
                </a:lnTo>
                <a:lnTo>
                  <a:pt x="4198810" y="2813811"/>
                </a:lnTo>
                <a:lnTo>
                  <a:pt x="4133024" y="2815590"/>
                </a:lnTo>
                <a:lnTo>
                  <a:pt x="4203473" y="2815590"/>
                </a:lnTo>
                <a:lnTo>
                  <a:pt x="4200461" y="2770504"/>
                </a:lnTo>
                <a:lnTo>
                  <a:pt x="4193162" y="2705768"/>
                </a:lnTo>
                <a:close/>
              </a:path>
              <a:path w="4331970" h="2909570">
                <a:moveTo>
                  <a:pt x="825" y="0"/>
                </a:moveTo>
                <a:lnTo>
                  <a:pt x="0" y="76200"/>
                </a:lnTo>
                <a:lnTo>
                  <a:pt x="97726" y="77215"/>
                </a:lnTo>
                <a:lnTo>
                  <a:pt x="194538" y="80390"/>
                </a:lnTo>
                <a:lnTo>
                  <a:pt x="291299" y="85470"/>
                </a:lnTo>
                <a:lnTo>
                  <a:pt x="387858" y="92582"/>
                </a:lnTo>
                <a:lnTo>
                  <a:pt x="484339" y="101600"/>
                </a:lnTo>
                <a:lnTo>
                  <a:pt x="580555" y="112648"/>
                </a:lnTo>
                <a:lnTo>
                  <a:pt x="676490" y="125475"/>
                </a:lnTo>
                <a:lnTo>
                  <a:pt x="771969" y="140207"/>
                </a:lnTo>
                <a:lnTo>
                  <a:pt x="867346" y="156844"/>
                </a:lnTo>
                <a:lnTo>
                  <a:pt x="962215" y="175132"/>
                </a:lnTo>
                <a:lnTo>
                  <a:pt x="1056449" y="195325"/>
                </a:lnTo>
                <a:lnTo>
                  <a:pt x="1150302" y="217169"/>
                </a:lnTo>
                <a:lnTo>
                  <a:pt x="1243647" y="240664"/>
                </a:lnTo>
                <a:lnTo>
                  <a:pt x="1336230" y="265938"/>
                </a:lnTo>
                <a:lnTo>
                  <a:pt x="1428305" y="292734"/>
                </a:lnTo>
                <a:lnTo>
                  <a:pt x="1519491" y="321309"/>
                </a:lnTo>
                <a:lnTo>
                  <a:pt x="1610169" y="351281"/>
                </a:lnTo>
                <a:lnTo>
                  <a:pt x="1699831" y="382777"/>
                </a:lnTo>
                <a:lnTo>
                  <a:pt x="1876996" y="450468"/>
                </a:lnTo>
                <a:lnTo>
                  <a:pt x="2050097" y="523747"/>
                </a:lnTo>
                <a:lnTo>
                  <a:pt x="2219007" y="602614"/>
                </a:lnTo>
                <a:lnTo>
                  <a:pt x="2383218" y="686562"/>
                </a:lnTo>
                <a:lnTo>
                  <a:pt x="2542603" y="775462"/>
                </a:lnTo>
                <a:lnTo>
                  <a:pt x="2696654" y="869188"/>
                </a:lnTo>
                <a:lnTo>
                  <a:pt x="2771330" y="917447"/>
                </a:lnTo>
                <a:lnTo>
                  <a:pt x="2844736" y="966977"/>
                </a:lnTo>
                <a:lnTo>
                  <a:pt x="2916618" y="1017523"/>
                </a:lnTo>
                <a:lnTo>
                  <a:pt x="2986976" y="1069085"/>
                </a:lnTo>
                <a:lnTo>
                  <a:pt x="3055556" y="1121664"/>
                </a:lnTo>
                <a:lnTo>
                  <a:pt x="3122612" y="1175130"/>
                </a:lnTo>
                <a:lnTo>
                  <a:pt x="3187890" y="1229487"/>
                </a:lnTo>
                <a:lnTo>
                  <a:pt x="3251390" y="1284731"/>
                </a:lnTo>
                <a:lnTo>
                  <a:pt x="3313112" y="1340739"/>
                </a:lnTo>
                <a:lnTo>
                  <a:pt x="3372929" y="1397634"/>
                </a:lnTo>
                <a:lnTo>
                  <a:pt x="3430968" y="1455165"/>
                </a:lnTo>
                <a:lnTo>
                  <a:pt x="3486848" y="1513458"/>
                </a:lnTo>
                <a:lnTo>
                  <a:pt x="3540950" y="1572640"/>
                </a:lnTo>
                <a:lnTo>
                  <a:pt x="3592893" y="1632203"/>
                </a:lnTo>
                <a:lnTo>
                  <a:pt x="3642677" y="1692528"/>
                </a:lnTo>
                <a:lnTo>
                  <a:pt x="3690429" y="1753488"/>
                </a:lnTo>
                <a:lnTo>
                  <a:pt x="3735895" y="1814829"/>
                </a:lnTo>
                <a:lnTo>
                  <a:pt x="3779075" y="1876932"/>
                </a:lnTo>
                <a:lnTo>
                  <a:pt x="3820096" y="1939289"/>
                </a:lnTo>
                <a:lnTo>
                  <a:pt x="3858704" y="2002154"/>
                </a:lnTo>
                <a:lnTo>
                  <a:pt x="3895026" y="2065527"/>
                </a:lnTo>
                <a:lnTo>
                  <a:pt x="3928935" y="2129154"/>
                </a:lnTo>
                <a:lnTo>
                  <a:pt x="3960177" y="2193162"/>
                </a:lnTo>
                <a:lnTo>
                  <a:pt x="3989133" y="2257424"/>
                </a:lnTo>
                <a:lnTo>
                  <a:pt x="4015422" y="2322067"/>
                </a:lnTo>
                <a:lnTo>
                  <a:pt x="4039171" y="2386837"/>
                </a:lnTo>
                <a:lnTo>
                  <a:pt x="4060253" y="2451861"/>
                </a:lnTo>
                <a:lnTo>
                  <a:pt x="4078668" y="2517140"/>
                </a:lnTo>
                <a:lnTo>
                  <a:pt x="4094416" y="2582417"/>
                </a:lnTo>
                <a:lnTo>
                  <a:pt x="4107243" y="2647949"/>
                </a:lnTo>
                <a:lnTo>
                  <a:pt x="4111036" y="2672367"/>
                </a:lnTo>
                <a:lnTo>
                  <a:pt x="4164380" y="2758328"/>
                </a:lnTo>
                <a:lnTo>
                  <a:pt x="4193162" y="2705768"/>
                </a:lnTo>
                <a:lnTo>
                  <a:pt x="4192714" y="2701797"/>
                </a:lnTo>
                <a:lnTo>
                  <a:pt x="4182046" y="2633091"/>
                </a:lnTo>
                <a:lnTo>
                  <a:pt x="4168457" y="2564637"/>
                </a:lnTo>
                <a:lnTo>
                  <a:pt x="4151947" y="2496311"/>
                </a:lnTo>
                <a:lnTo>
                  <a:pt x="4132643" y="2428366"/>
                </a:lnTo>
                <a:lnTo>
                  <a:pt x="4110672" y="2360675"/>
                </a:lnTo>
                <a:lnTo>
                  <a:pt x="4086034" y="2293238"/>
                </a:lnTo>
                <a:lnTo>
                  <a:pt x="4058602" y="2226182"/>
                </a:lnTo>
                <a:lnTo>
                  <a:pt x="4028630" y="2159635"/>
                </a:lnTo>
                <a:lnTo>
                  <a:pt x="3996118" y="2093340"/>
                </a:lnTo>
                <a:lnTo>
                  <a:pt x="3961066" y="2027554"/>
                </a:lnTo>
                <a:lnTo>
                  <a:pt x="3923601" y="1962276"/>
                </a:lnTo>
                <a:lnTo>
                  <a:pt x="3883723" y="1897506"/>
                </a:lnTo>
                <a:lnTo>
                  <a:pt x="3841559" y="1833244"/>
                </a:lnTo>
                <a:lnTo>
                  <a:pt x="3797109" y="1769617"/>
                </a:lnTo>
                <a:lnTo>
                  <a:pt x="3750373" y="1706371"/>
                </a:lnTo>
                <a:lnTo>
                  <a:pt x="3701351" y="1644014"/>
                </a:lnTo>
                <a:lnTo>
                  <a:pt x="3650297" y="1582165"/>
                </a:lnTo>
                <a:lnTo>
                  <a:pt x="3597211" y="1521078"/>
                </a:lnTo>
                <a:lnTo>
                  <a:pt x="3541839" y="1460753"/>
                </a:lnTo>
                <a:lnTo>
                  <a:pt x="3484689" y="1401190"/>
                </a:lnTo>
                <a:lnTo>
                  <a:pt x="3425507" y="1342389"/>
                </a:lnTo>
                <a:lnTo>
                  <a:pt x="3364293" y="1284351"/>
                </a:lnTo>
                <a:lnTo>
                  <a:pt x="3301428" y="1227201"/>
                </a:lnTo>
                <a:lnTo>
                  <a:pt x="3236658" y="1170813"/>
                </a:lnTo>
                <a:lnTo>
                  <a:pt x="3170110" y="1115440"/>
                </a:lnTo>
                <a:lnTo>
                  <a:pt x="3101911" y="1061084"/>
                </a:lnTo>
                <a:lnTo>
                  <a:pt x="3031934" y="1007617"/>
                </a:lnTo>
                <a:lnTo>
                  <a:pt x="2960433" y="955166"/>
                </a:lnTo>
                <a:lnTo>
                  <a:pt x="2887281" y="903731"/>
                </a:lnTo>
                <a:lnTo>
                  <a:pt x="2812732" y="853439"/>
                </a:lnTo>
                <a:lnTo>
                  <a:pt x="2736278" y="804037"/>
                </a:lnTo>
                <a:lnTo>
                  <a:pt x="2579814" y="708913"/>
                </a:lnTo>
                <a:lnTo>
                  <a:pt x="2417889" y="618743"/>
                </a:lnTo>
                <a:lnTo>
                  <a:pt x="2251138" y="533526"/>
                </a:lnTo>
                <a:lnTo>
                  <a:pt x="2079815" y="453643"/>
                </a:lnTo>
                <a:lnTo>
                  <a:pt x="1904301" y="379348"/>
                </a:lnTo>
                <a:lnTo>
                  <a:pt x="1725104" y="310895"/>
                </a:lnTo>
                <a:lnTo>
                  <a:pt x="1634045" y="278891"/>
                </a:lnTo>
                <a:lnTo>
                  <a:pt x="1542224" y="248538"/>
                </a:lnTo>
                <a:lnTo>
                  <a:pt x="1449641" y="219709"/>
                </a:lnTo>
                <a:lnTo>
                  <a:pt x="1356296" y="192404"/>
                </a:lnTo>
                <a:lnTo>
                  <a:pt x="1262316" y="166750"/>
                </a:lnTo>
                <a:lnTo>
                  <a:pt x="1167574" y="142875"/>
                </a:lnTo>
                <a:lnTo>
                  <a:pt x="1072451" y="120776"/>
                </a:lnTo>
                <a:lnTo>
                  <a:pt x="976566" y="100329"/>
                </a:lnTo>
                <a:lnTo>
                  <a:pt x="880427" y="81660"/>
                </a:lnTo>
                <a:lnTo>
                  <a:pt x="783653" y="64896"/>
                </a:lnTo>
                <a:lnTo>
                  <a:pt x="686600" y="49910"/>
                </a:lnTo>
                <a:lnTo>
                  <a:pt x="589178" y="36956"/>
                </a:lnTo>
                <a:lnTo>
                  <a:pt x="491464" y="25780"/>
                </a:lnTo>
                <a:lnTo>
                  <a:pt x="393446" y="16637"/>
                </a:lnTo>
                <a:lnTo>
                  <a:pt x="295313" y="9397"/>
                </a:lnTo>
                <a:lnTo>
                  <a:pt x="197002" y="4190"/>
                </a:lnTo>
                <a:lnTo>
                  <a:pt x="98552" y="1015"/>
                </a:lnTo>
                <a:lnTo>
                  <a:pt x="825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8477" y="2358021"/>
            <a:ext cx="6049010" cy="596265"/>
          </a:xfrm>
          <a:custGeom>
            <a:avLst/>
            <a:gdLst/>
            <a:ahLst/>
            <a:cxnLst/>
            <a:rect l="l" t="t" r="r" b="b"/>
            <a:pathLst>
              <a:path w="6049009" h="596264">
                <a:moveTo>
                  <a:pt x="0" y="596252"/>
                </a:moveTo>
                <a:lnTo>
                  <a:pt x="6048629" y="596252"/>
                </a:lnTo>
                <a:lnTo>
                  <a:pt x="6048629" y="0"/>
                </a:lnTo>
                <a:lnTo>
                  <a:pt x="0" y="0"/>
                </a:lnTo>
                <a:lnTo>
                  <a:pt x="0" y="596252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8477" y="2358021"/>
            <a:ext cx="6049010" cy="596265"/>
          </a:xfrm>
          <a:prstGeom prst="rect">
            <a:avLst/>
          </a:prstGeom>
          <a:ln w="9525">
            <a:solidFill>
              <a:srgbClr val="9F9F9F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452755" marR="336550" indent="-251460">
              <a:lnSpc>
                <a:spcPts val="1540"/>
              </a:lnSpc>
              <a:spcBef>
                <a:spcPts val="760"/>
              </a:spcBef>
            </a:pPr>
            <a:r>
              <a:rPr sz="1600" spc="-5" dirty="0">
                <a:latin typeface="Arial"/>
                <a:cs typeface="Arial"/>
              </a:rPr>
              <a:t>1. die </a:t>
            </a:r>
            <a:r>
              <a:rPr sz="1600" b="1" spc="-15" dirty="0">
                <a:latin typeface="Arial"/>
                <a:cs typeface="Arial"/>
              </a:rPr>
              <a:t>Vorbereitung </a:t>
            </a:r>
            <a:r>
              <a:rPr sz="1600" spc="-5" dirty="0">
                <a:latin typeface="Arial"/>
                <a:cs typeface="Arial"/>
              </a:rPr>
              <a:t>mit der Themenfindung, Gruppenbildung  und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Projektbeschreibung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303" y="1106170"/>
            <a:ext cx="5128895" cy="100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aramond"/>
                <a:cs typeface="Garamond"/>
              </a:rPr>
              <a:t>§ 11</a:t>
            </a:r>
            <a:r>
              <a:rPr sz="2400" spc="-7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Hauptschulabschlussprüfungsordnung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Garamond"/>
              <a:cs typeface="Garamond"/>
            </a:endParaRPr>
          </a:p>
          <a:p>
            <a:pPr marL="84455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Die Projektarbeit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umfasst: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38477" y="3141929"/>
            <a:ext cx="6049010" cy="612140"/>
          </a:xfrm>
          <a:custGeom>
            <a:avLst/>
            <a:gdLst/>
            <a:ahLst/>
            <a:cxnLst/>
            <a:rect l="l" t="t" r="r" b="b"/>
            <a:pathLst>
              <a:path w="6049009" h="612139">
                <a:moveTo>
                  <a:pt x="0" y="612063"/>
                </a:moveTo>
                <a:lnTo>
                  <a:pt x="6048629" y="612063"/>
                </a:lnTo>
                <a:lnTo>
                  <a:pt x="6048629" y="0"/>
                </a:lnTo>
                <a:lnTo>
                  <a:pt x="0" y="0"/>
                </a:lnTo>
                <a:lnTo>
                  <a:pt x="0" y="612063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8477" y="3141929"/>
            <a:ext cx="6049010" cy="490519"/>
          </a:xfrm>
          <a:prstGeom prst="rect">
            <a:avLst/>
          </a:prstGeom>
          <a:ln w="9525">
            <a:solidFill>
              <a:srgbClr val="9F9F9F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452755" marR="172720" indent="-251460">
              <a:lnSpc>
                <a:spcPts val="1540"/>
              </a:lnSpc>
              <a:spcBef>
                <a:spcPts val="825"/>
              </a:spcBef>
            </a:pPr>
            <a:r>
              <a:rPr sz="1600" spc="-5" dirty="0">
                <a:latin typeface="Arial"/>
                <a:cs typeface="Arial"/>
              </a:rPr>
              <a:t>2. die </a:t>
            </a:r>
            <a:r>
              <a:rPr sz="1600" b="1" spc="-5" dirty="0">
                <a:latin typeface="Arial"/>
                <a:cs typeface="Arial"/>
              </a:rPr>
              <a:t>Durchführung </a:t>
            </a:r>
            <a:r>
              <a:rPr sz="1600" spc="-5" dirty="0">
                <a:latin typeface="Arial"/>
                <a:cs typeface="Arial"/>
              </a:rPr>
              <a:t>in der Schule im Umfang von </a:t>
            </a:r>
            <a:r>
              <a:rPr sz="1600" spc="-5" dirty="0" err="1">
                <a:latin typeface="Arial"/>
                <a:cs typeface="Arial"/>
              </a:rPr>
              <a:t>mindestens</a:t>
            </a:r>
            <a:r>
              <a:rPr sz="1600" spc="-5" dirty="0">
                <a:latin typeface="Arial"/>
                <a:cs typeface="Arial"/>
              </a:rPr>
              <a:t>  1</a:t>
            </a:r>
            <a:r>
              <a:rPr lang="de-DE" sz="1600" spc="-5" dirty="0">
                <a:latin typeface="Arial"/>
                <a:cs typeface="Arial"/>
              </a:rPr>
              <a:t>2</a:t>
            </a:r>
            <a:r>
              <a:rPr sz="1600" spc="-5" dirty="0">
                <a:latin typeface="Arial"/>
                <a:cs typeface="Arial"/>
              </a:rPr>
              <a:t> Unterrichtsstunden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sowie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8477" y="3933050"/>
            <a:ext cx="6049010" cy="629920"/>
          </a:xfrm>
          <a:custGeom>
            <a:avLst/>
            <a:gdLst/>
            <a:ahLst/>
            <a:cxnLst/>
            <a:rect l="l" t="t" r="r" b="b"/>
            <a:pathLst>
              <a:path w="6049009" h="629920">
                <a:moveTo>
                  <a:pt x="0" y="629424"/>
                </a:moveTo>
                <a:lnTo>
                  <a:pt x="6048629" y="629424"/>
                </a:lnTo>
                <a:lnTo>
                  <a:pt x="6048629" y="0"/>
                </a:lnTo>
                <a:lnTo>
                  <a:pt x="0" y="0"/>
                </a:lnTo>
                <a:lnTo>
                  <a:pt x="0" y="629424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38477" y="3933050"/>
            <a:ext cx="6049010" cy="629920"/>
          </a:xfrm>
          <a:prstGeom prst="rect">
            <a:avLst/>
          </a:prstGeom>
          <a:ln w="9525">
            <a:solidFill>
              <a:srgbClr val="9F9F9F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452755" marR="262890" indent="-251460">
              <a:lnSpc>
                <a:spcPts val="1540"/>
              </a:lnSpc>
              <a:spcBef>
                <a:spcPts val="894"/>
              </a:spcBef>
            </a:pPr>
            <a:r>
              <a:rPr sz="1600" spc="-5" dirty="0">
                <a:latin typeface="Arial"/>
                <a:cs typeface="Arial"/>
              </a:rPr>
              <a:t>3. die </a:t>
            </a:r>
            <a:r>
              <a:rPr sz="1600" b="1" spc="-5" dirty="0">
                <a:latin typeface="Arial"/>
                <a:cs typeface="Arial"/>
              </a:rPr>
              <a:t>Präsentation </a:t>
            </a:r>
            <a:r>
              <a:rPr sz="1600" spc="-5" dirty="0">
                <a:latin typeface="Arial"/>
                <a:cs typeface="Arial"/>
              </a:rPr>
              <a:t>des Projektergebnisses durch die Gruppe  </a:t>
            </a:r>
            <a:r>
              <a:rPr sz="1600" spc="-10" dirty="0">
                <a:latin typeface="Arial"/>
                <a:cs typeface="Arial"/>
              </a:rPr>
              <a:t>sowie </a:t>
            </a:r>
            <a:r>
              <a:rPr sz="1600" spc="-5" dirty="0">
                <a:latin typeface="Arial"/>
                <a:cs typeface="Arial"/>
              </a:rPr>
              <a:t>ein daran anschließendes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Prüfungsgespräch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3564" y="5013172"/>
            <a:ext cx="8048625" cy="544508"/>
          </a:xfrm>
          <a:prstGeom prst="rect">
            <a:avLst/>
          </a:prstGeom>
          <a:solidFill>
            <a:srgbClr val="DFDFDF"/>
          </a:solidFill>
        </p:spPr>
        <p:txBody>
          <a:bodyPr vert="horz" wrap="square" lIns="0" tIns="100330" rIns="0" bIns="0" rtlCol="0">
            <a:spAutoFit/>
          </a:bodyPr>
          <a:lstStyle/>
          <a:p>
            <a:pPr marL="91440" marR="651510">
              <a:lnSpc>
                <a:spcPct val="80000"/>
              </a:lnSpc>
              <a:spcBef>
                <a:spcPts val="790"/>
              </a:spcBef>
            </a:pPr>
            <a:r>
              <a:rPr sz="1800" spc="-5" dirty="0">
                <a:latin typeface="Arial"/>
                <a:cs typeface="Arial"/>
              </a:rPr>
              <a:t>Präsentation und Prüfungsgespräch dauern insgesamt je </a:t>
            </a:r>
            <a:r>
              <a:rPr sz="1800" spc="-5" dirty="0" err="1" smtClean="0">
                <a:latin typeface="Arial"/>
                <a:cs typeface="Arial"/>
              </a:rPr>
              <a:t>Schüler</a:t>
            </a:r>
            <a:r>
              <a:rPr lang="de-DE" sz="1800" spc="-5" dirty="0" smtClean="0">
                <a:latin typeface="Arial"/>
                <a:cs typeface="Arial"/>
              </a:rPr>
              <a:t>*</a:t>
            </a:r>
            <a:r>
              <a:rPr sz="1800" spc="-5" dirty="0" smtClean="0">
                <a:latin typeface="Arial"/>
                <a:cs typeface="Arial"/>
              </a:rPr>
              <a:t>in </a:t>
            </a:r>
            <a:r>
              <a:rPr sz="1800" spc="-15" dirty="0" err="1" smtClean="0">
                <a:latin typeface="Arial"/>
                <a:cs typeface="Arial"/>
              </a:rPr>
              <a:t>etwa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15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Minuten.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13" name="Bild 2" descr="lszlogo_2">
            <a:extLst>
              <a:ext uri="{FF2B5EF4-FFF2-40B4-BE49-F238E27FC236}">
                <a16:creationId xmlns="" xmlns:a16="http://schemas.microsoft.com/office/drawing/2014/main" id="{975B3571-5D4A-DE4E-B125-BB2274866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644" y="616043"/>
            <a:ext cx="629005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e-DE" sz="3200" spc="-5" dirty="0">
                <a:solidFill>
                  <a:srgbClr val="404040"/>
                </a:solidFill>
              </a:rPr>
              <a:t>Optionale m</a:t>
            </a:r>
            <a:r>
              <a:rPr sz="3200" spc="-5" dirty="0" err="1">
                <a:solidFill>
                  <a:srgbClr val="404040"/>
                </a:solidFill>
              </a:rPr>
              <a:t>ündliche</a:t>
            </a:r>
            <a:r>
              <a:rPr sz="3200" spc="-50" dirty="0">
                <a:solidFill>
                  <a:srgbClr val="404040"/>
                </a:solidFill>
              </a:rPr>
              <a:t> </a:t>
            </a:r>
            <a:r>
              <a:rPr sz="3200" spc="10" dirty="0">
                <a:solidFill>
                  <a:srgbClr val="404040"/>
                </a:solidFill>
              </a:rPr>
              <a:t>Prüfung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1534922" y="1342516"/>
            <a:ext cx="786130" cy="3721735"/>
          </a:xfrm>
          <a:custGeom>
            <a:avLst/>
            <a:gdLst/>
            <a:ahLst/>
            <a:cxnLst/>
            <a:rect l="l" t="t" r="r" b="b"/>
            <a:pathLst>
              <a:path w="786130" h="3721735">
                <a:moveTo>
                  <a:pt x="15240" y="0"/>
                </a:moveTo>
                <a:lnTo>
                  <a:pt x="49115" y="34490"/>
                </a:lnTo>
                <a:lnTo>
                  <a:pt x="82229" y="69444"/>
                </a:lnTo>
                <a:lnTo>
                  <a:pt x="114582" y="104849"/>
                </a:lnTo>
                <a:lnTo>
                  <a:pt x="146174" y="140695"/>
                </a:lnTo>
                <a:lnTo>
                  <a:pt x="177005" y="176973"/>
                </a:lnTo>
                <a:lnTo>
                  <a:pt x="207074" y="213670"/>
                </a:lnTo>
                <a:lnTo>
                  <a:pt x="236382" y="250778"/>
                </a:lnTo>
                <a:lnTo>
                  <a:pt x="264929" y="288285"/>
                </a:lnTo>
                <a:lnTo>
                  <a:pt x="292714" y="326181"/>
                </a:lnTo>
                <a:lnTo>
                  <a:pt x="319738" y="364455"/>
                </a:lnTo>
                <a:lnTo>
                  <a:pt x="346001" y="403097"/>
                </a:lnTo>
                <a:lnTo>
                  <a:pt x="371503" y="442096"/>
                </a:lnTo>
                <a:lnTo>
                  <a:pt x="396244" y="481442"/>
                </a:lnTo>
                <a:lnTo>
                  <a:pt x="420223" y="521124"/>
                </a:lnTo>
                <a:lnTo>
                  <a:pt x="443441" y="561133"/>
                </a:lnTo>
                <a:lnTo>
                  <a:pt x="465898" y="601456"/>
                </a:lnTo>
                <a:lnTo>
                  <a:pt x="487594" y="642084"/>
                </a:lnTo>
                <a:lnTo>
                  <a:pt x="508528" y="683007"/>
                </a:lnTo>
                <a:lnTo>
                  <a:pt x="528701" y="724213"/>
                </a:lnTo>
                <a:lnTo>
                  <a:pt x="548113" y="765692"/>
                </a:lnTo>
                <a:lnTo>
                  <a:pt x="566763" y="807434"/>
                </a:lnTo>
                <a:lnTo>
                  <a:pt x="584653" y="849429"/>
                </a:lnTo>
                <a:lnTo>
                  <a:pt x="601781" y="891665"/>
                </a:lnTo>
                <a:lnTo>
                  <a:pt x="618147" y="934132"/>
                </a:lnTo>
                <a:lnTo>
                  <a:pt x="633753" y="976820"/>
                </a:lnTo>
                <a:lnTo>
                  <a:pt x="648597" y="1019718"/>
                </a:lnTo>
                <a:lnTo>
                  <a:pt x="662680" y="1062816"/>
                </a:lnTo>
                <a:lnTo>
                  <a:pt x="676002" y="1106103"/>
                </a:lnTo>
                <a:lnTo>
                  <a:pt x="688563" y="1149568"/>
                </a:lnTo>
                <a:lnTo>
                  <a:pt x="700362" y="1193202"/>
                </a:lnTo>
                <a:lnTo>
                  <a:pt x="711400" y="1236994"/>
                </a:lnTo>
                <a:lnTo>
                  <a:pt x="721677" y="1280932"/>
                </a:lnTo>
                <a:lnTo>
                  <a:pt x="731193" y="1325007"/>
                </a:lnTo>
                <a:lnTo>
                  <a:pt x="739947" y="1369208"/>
                </a:lnTo>
                <a:lnTo>
                  <a:pt x="747940" y="1413525"/>
                </a:lnTo>
                <a:lnTo>
                  <a:pt x="755172" y="1457947"/>
                </a:lnTo>
                <a:lnTo>
                  <a:pt x="761643" y="1502464"/>
                </a:lnTo>
                <a:lnTo>
                  <a:pt x="767352" y="1547064"/>
                </a:lnTo>
                <a:lnTo>
                  <a:pt x="772300" y="1591739"/>
                </a:lnTo>
                <a:lnTo>
                  <a:pt x="776487" y="1636476"/>
                </a:lnTo>
                <a:lnTo>
                  <a:pt x="779913" y="1681266"/>
                </a:lnTo>
                <a:lnTo>
                  <a:pt x="782577" y="1726097"/>
                </a:lnTo>
                <a:lnTo>
                  <a:pt x="784480" y="1770961"/>
                </a:lnTo>
                <a:lnTo>
                  <a:pt x="785622" y="1815845"/>
                </a:lnTo>
                <a:lnTo>
                  <a:pt x="786002" y="1860740"/>
                </a:lnTo>
                <a:lnTo>
                  <a:pt x="785622" y="1905635"/>
                </a:lnTo>
                <a:lnTo>
                  <a:pt x="784480" y="1950519"/>
                </a:lnTo>
                <a:lnTo>
                  <a:pt x="782577" y="1995383"/>
                </a:lnTo>
                <a:lnTo>
                  <a:pt x="779913" y="2040214"/>
                </a:lnTo>
                <a:lnTo>
                  <a:pt x="776487" y="2085004"/>
                </a:lnTo>
                <a:lnTo>
                  <a:pt x="772300" y="2129741"/>
                </a:lnTo>
                <a:lnTo>
                  <a:pt x="767352" y="2174416"/>
                </a:lnTo>
                <a:lnTo>
                  <a:pt x="761643" y="2219016"/>
                </a:lnTo>
                <a:lnTo>
                  <a:pt x="755172" y="2263533"/>
                </a:lnTo>
                <a:lnTo>
                  <a:pt x="747940" y="2307955"/>
                </a:lnTo>
                <a:lnTo>
                  <a:pt x="739947" y="2352272"/>
                </a:lnTo>
                <a:lnTo>
                  <a:pt x="731193" y="2396473"/>
                </a:lnTo>
                <a:lnTo>
                  <a:pt x="721677" y="2440548"/>
                </a:lnTo>
                <a:lnTo>
                  <a:pt x="711400" y="2484486"/>
                </a:lnTo>
                <a:lnTo>
                  <a:pt x="700362" y="2528278"/>
                </a:lnTo>
                <a:lnTo>
                  <a:pt x="688563" y="2571912"/>
                </a:lnTo>
                <a:lnTo>
                  <a:pt x="676002" y="2615377"/>
                </a:lnTo>
                <a:lnTo>
                  <a:pt x="662680" y="2658664"/>
                </a:lnTo>
                <a:lnTo>
                  <a:pt x="648597" y="2701762"/>
                </a:lnTo>
                <a:lnTo>
                  <a:pt x="633753" y="2744660"/>
                </a:lnTo>
                <a:lnTo>
                  <a:pt x="618147" y="2787348"/>
                </a:lnTo>
                <a:lnTo>
                  <a:pt x="601781" y="2829815"/>
                </a:lnTo>
                <a:lnTo>
                  <a:pt x="584653" y="2872051"/>
                </a:lnTo>
                <a:lnTo>
                  <a:pt x="566763" y="2914046"/>
                </a:lnTo>
                <a:lnTo>
                  <a:pt x="548113" y="2955788"/>
                </a:lnTo>
                <a:lnTo>
                  <a:pt x="528701" y="2997267"/>
                </a:lnTo>
                <a:lnTo>
                  <a:pt x="508528" y="3038473"/>
                </a:lnTo>
                <a:lnTo>
                  <a:pt x="487594" y="3079396"/>
                </a:lnTo>
                <a:lnTo>
                  <a:pt x="465898" y="3120024"/>
                </a:lnTo>
                <a:lnTo>
                  <a:pt x="443441" y="3160347"/>
                </a:lnTo>
                <a:lnTo>
                  <a:pt x="420223" y="3200356"/>
                </a:lnTo>
                <a:lnTo>
                  <a:pt x="396244" y="3240038"/>
                </a:lnTo>
                <a:lnTo>
                  <a:pt x="371503" y="3279384"/>
                </a:lnTo>
                <a:lnTo>
                  <a:pt x="346001" y="3318383"/>
                </a:lnTo>
                <a:lnTo>
                  <a:pt x="319738" y="3357025"/>
                </a:lnTo>
                <a:lnTo>
                  <a:pt x="292714" y="3395299"/>
                </a:lnTo>
                <a:lnTo>
                  <a:pt x="264929" y="3433195"/>
                </a:lnTo>
                <a:lnTo>
                  <a:pt x="236382" y="3470702"/>
                </a:lnTo>
                <a:lnTo>
                  <a:pt x="207074" y="3507810"/>
                </a:lnTo>
                <a:lnTo>
                  <a:pt x="177005" y="3544507"/>
                </a:lnTo>
                <a:lnTo>
                  <a:pt x="146174" y="3580785"/>
                </a:lnTo>
                <a:lnTo>
                  <a:pt x="114582" y="3616631"/>
                </a:lnTo>
                <a:lnTo>
                  <a:pt x="82229" y="3652036"/>
                </a:lnTo>
                <a:lnTo>
                  <a:pt x="49115" y="3686990"/>
                </a:lnTo>
                <a:lnTo>
                  <a:pt x="15240" y="3721481"/>
                </a:lnTo>
                <a:lnTo>
                  <a:pt x="0" y="3706241"/>
                </a:lnTo>
                <a:lnTo>
                  <a:pt x="33972" y="3671644"/>
                </a:lnTo>
                <a:lnTo>
                  <a:pt x="67172" y="3636579"/>
                </a:lnTo>
                <a:lnTo>
                  <a:pt x="99601" y="3601055"/>
                </a:lnTo>
                <a:lnTo>
                  <a:pt x="131257" y="3565084"/>
                </a:lnTo>
                <a:lnTo>
                  <a:pt x="162141" y="3528677"/>
                </a:lnTo>
                <a:lnTo>
                  <a:pt x="192253" y="3491844"/>
                </a:lnTo>
                <a:lnTo>
                  <a:pt x="221592" y="3454596"/>
                </a:lnTo>
                <a:lnTo>
                  <a:pt x="250160" y="3416944"/>
                </a:lnTo>
                <a:lnTo>
                  <a:pt x="277956" y="3378898"/>
                </a:lnTo>
                <a:lnTo>
                  <a:pt x="304979" y="3340470"/>
                </a:lnTo>
                <a:lnTo>
                  <a:pt x="331231" y="3301669"/>
                </a:lnTo>
                <a:lnTo>
                  <a:pt x="356710" y="3262508"/>
                </a:lnTo>
                <a:lnTo>
                  <a:pt x="381417" y="3222997"/>
                </a:lnTo>
                <a:lnTo>
                  <a:pt x="405353" y="3183146"/>
                </a:lnTo>
                <a:lnTo>
                  <a:pt x="428516" y="3142966"/>
                </a:lnTo>
                <a:lnTo>
                  <a:pt x="450906" y="3102468"/>
                </a:lnTo>
                <a:lnTo>
                  <a:pt x="472525" y="3061663"/>
                </a:lnTo>
                <a:lnTo>
                  <a:pt x="493372" y="3020562"/>
                </a:lnTo>
                <a:lnTo>
                  <a:pt x="513447" y="2979175"/>
                </a:lnTo>
                <a:lnTo>
                  <a:pt x="532749" y="2937513"/>
                </a:lnTo>
                <a:lnTo>
                  <a:pt x="551280" y="2895587"/>
                </a:lnTo>
                <a:lnTo>
                  <a:pt x="569038" y="2853408"/>
                </a:lnTo>
                <a:lnTo>
                  <a:pt x="586024" y="2810987"/>
                </a:lnTo>
                <a:lnTo>
                  <a:pt x="602238" y="2768333"/>
                </a:lnTo>
                <a:lnTo>
                  <a:pt x="617680" y="2725459"/>
                </a:lnTo>
                <a:lnTo>
                  <a:pt x="632350" y="2682375"/>
                </a:lnTo>
                <a:lnTo>
                  <a:pt x="646248" y="2639091"/>
                </a:lnTo>
                <a:lnTo>
                  <a:pt x="659374" y="2595618"/>
                </a:lnTo>
                <a:lnTo>
                  <a:pt x="671727" y="2551968"/>
                </a:lnTo>
                <a:lnTo>
                  <a:pt x="683309" y="2508151"/>
                </a:lnTo>
                <a:lnTo>
                  <a:pt x="694118" y="2464177"/>
                </a:lnTo>
                <a:lnTo>
                  <a:pt x="704156" y="2420058"/>
                </a:lnTo>
                <a:lnTo>
                  <a:pt x="713421" y="2375805"/>
                </a:lnTo>
                <a:lnTo>
                  <a:pt x="721914" y="2331427"/>
                </a:lnTo>
                <a:lnTo>
                  <a:pt x="729635" y="2286936"/>
                </a:lnTo>
                <a:lnTo>
                  <a:pt x="736584" y="2242343"/>
                </a:lnTo>
                <a:lnTo>
                  <a:pt x="742761" y="2197659"/>
                </a:lnTo>
                <a:lnTo>
                  <a:pt x="748165" y="2152893"/>
                </a:lnTo>
                <a:lnTo>
                  <a:pt x="752798" y="2108058"/>
                </a:lnTo>
                <a:lnTo>
                  <a:pt x="756658" y="2063163"/>
                </a:lnTo>
                <a:lnTo>
                  <a:pt x="759747" y="2018220"/>
                </a:lnTo>
                <a:lnTo>
                  <a:pt x="762063" y="1973239"/>
                </a:lnTo>
                <a:lnTo>
                  <a:pt x="763607" y="1928231"/>
                </a:lnTo>
                <a:lnTo>
                  <a:pt x="764379" y="1883207"/>
                </a:lnTo>
                <a:lnTo>
                  <a:pt x="764379" y="1838178"/>
                </a:lnTo>
                <a:lnTo>
                  <a:pt x="763607" y="1793154"/>
                </a:lnTo>
                <a:lnTo>
                  <a:pt x="762063" y="1748146"/>
                </a:lnTo>
                <a:lnTo>
                  <a:pt x="759747" y="1703166"/>
                </a:lnTo>
                <a:lnTo>
                  <a:pt x="756658" y="1658223"/>
                </a:lnTo>
                <a:lnTo>
                  <a:pt x="752798" y="1613329"/>
                </a:lnTo>
                <a:lnTo>
                  <a:pt x="748165" y="1568494"/>
                </a:lnTo>
                <a:lnTo>
                  <a:pt x="742761" y="1523729"/>
                </a:lnTo>
                <a:lnTo>
                  <a:pt x="736584" y="1479045"/>
                </a:lnTo>
                <a:lnTo>
                  <a:pt x="729635" y="1434453"/>
                </a:lnTo>
                <a:lnTo>
                  <a:pt x="721914" y="1389963"/>
                </a:lnTo>
                <a:lnTo>
                  <a:pt x="713421" y="1345586"/>
                </a:lnTo>
                <a:lnTo>
                  <a:pt x="704156" y="1301334"/>
                </a:lnTo>
                <a:lnTo>
                  <a:pt x="694118" y="1257216"/>
                </a:lnTo>
                <a:lnTo>
                  <a:pt x="683309" y="1213244"/>
                </a:lnTo>
                <a:lnTo>
                  <a:pt x="671727" y="1169428"/>
                </a:lnTo>
                <a:lnTo>
                  <a:pt x="659374" y="1125779"/>
                </a:lnTo>
                <a:lnTo>
                  <a:pt x="646248" y="1082309"/>
                </a:lnTo>
                <a:lnTo>
                  <a:pt x="632350" y="1039027"/>
                </a:lnTo>
                <a:lnTo>
                  <a:pt x="617680" y="995944"/>
                </a:lnTo>
                <a:lnTo>
                  <a:pt x="602238" y="953072"/>
                </a:lnTo>
                <a:lnTo>
                  <a:pt x="586024" y="910420"/>
                </a:lnTo>
                <a:lnTo>
                  <a:pt x="569038" y="868001"/>
                </a:lnTo>
                <a:lnTo>
                  <a:pt x="551280" y="825824"/>
                </a:lnTo>
                <a:lnTo>
                  <a:pt x="532749" y="783901"/>
                </a:lnTo>
                <a:lnTo>
                  <a:pt x="513447" y="742241"/>
                </a:lnTo>
                <a:lnTo>
                  <a:pt x="493372" y="700857"/>
                </a:lnTo>
                <a:lnTo>
                  <a:pt x="472525" y="659758"/>
                </a:lnTo>
                <a:lnTo>
                  <a:pt x="450906" y="618956"/>
                </a:lnTo>
                <a:lnTo>
                  <a:pt x="428516" y="578461"/>
                </a:lnTo>
                <a:lnTo>
                  <a:pt x="405353" y="538284"/>
                </a:lnTo>
                <a:lnTo>
                  <a:pt x="381417" y="498436"/>
                </a:lnTo>
                <a:lnTo>
                  <a:pt x="356710" y="458927"/>
                </a:lnTo>
                <a:lnTo>
                  <a:pt x="331231" y="419769"/>
                </a:lnTo>
                <a:lnTo>
                  <a:pt x="304979" y="380972"/>
                </a:lnTo>
                <a:lnTo>
                  <a:pt x="277956" y="342548"/>
                </a:lnTo>
                <a:lnTo>
                  <a:pt x="250160" y="304505"/>
                </a:lnTo>
                <a:lnTo>
                  <a:pt x="221592" y="266857"/>
                </a:lnTo>
                <a:lnTo>
                  <a:pt x="192253" y="229612"/>
                </a:lnTo>
                <a:lnTo>
                  <a:pt x="162141" y="192783"/>
                </a:lnTo>
                <a:lnTo>
                  <a:pt x="131257" y="156379"/>
                </a:lnTo>
                <a:lnTo>
                  <a:pt x="99601" y="120413"/>
                </a:lnTo>
                <a:lnTo>
                  <a:pt x="67172" y="84893"/>
                </a:lnTo>
                <a:lnTo>
                  <a:pt x="33972" y="49832"/>
                </a:lnTo>
                <a:lnTo>
                  <a:pt x="0" y="15240"/>
                </a:lnTo>
                <a:lnTo>
                  <a:pt x="15240" y="0"/>
                </a:lnTo>
                <a:close/>
              </a:path>
            </a:pathLst>
          </a:custGeom>
          <a:ln w="19050">
            <a:solidFill>
              <a:srgbClr val="C0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18461" y="1539544"/>
            <a:ext cx="6633209" cy="621665"/>
          </a:xfrm>
          <a:custGeom>
            <a:avLst/>
            <a:gdLst/>
            <a:ahLst/>
            <a:cxnLst/>
            <a:rect l="l" t="t" r="r" b="b"/>
            <a:pathLst>
              <a:path w="6633209" h="621664">
                <a:moveTo>
                  <a:pt x="0" y="621614"/>
                </a:moveTo>
                <a:lnTo>
                  <a:pt x="6633209" y="621614"/>
                </a:lnTo>
                <a:lnTo>
                  <a:pt x="6633209" y="0"/>
                </a:lnTo>
                <a:lnTo>
                  <a:pt x="0" y="0"/>
                </a:lnTo>
                <a:lnTo>
                  <a:pt x="0" y="621614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8461" y="1539544"/>
            <a:ext cx="6633209" cy="621665"/>
          </a:xfrm>
          <a:custGeom>
            <a:avLst/>
            <a:gdLst/>
            <a:ahLst/>
            <a:cxnLst/>
            <a:rect l="l" t="t" r="r" b="b"/>
            <a:pathLst>
              <a:path w="6633209" h="621664">
                <a:moveTo>
                  <a:pt x="0" y="621614"/>
                </a:moveTo>
                <a:lnTo>
                  <a:pt x="6633209" y="621614"/>
                </a:lnTo>
                <a:lnTo>
                  <a:pt x="6633209" y="0"/>
                </a:lnTo>
                <a:lnTo>
                  <a:pt x="0" y="0"/>
                </a:lnTo>
                <a:lnTo>
                  <a:pt x="0" y="621614"/>
                </a:lnTo>
                <a:close/>
              </a:path>
            </a:pathLst>
          </a:custGeom>
          <a:ln w="19049">
            <a:solidFill>
              <a:srgbClr val="FFF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83282" y="1678685"/>
            <a:ext cx="2969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Einzel- oder</a:t>
            </a:r>
            <a:r>
              <a:rPr sz="1800" spc="-20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Gruppenprüfung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42669" y="1474597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375793" y="0"/>
                </a:moveTo>
                <a:lnTo>
                  <a:pt x="328659" y="2928"/>
                </a:lnTo>
                <a:lnTo>
                  <a:pt x="283271" y="11478"/>
                </a:lnTo>
                <a:lnTo>
                  <a:pt x="239982" y="25298"/>
                </a:lnTo>
                <a:lnTo>
                  <a:pt x="199142" y="44035"/>
                </a:lnTo>
                <a:lnTo>
                  <a:pt x="161106" y="67336"/>
                </a:lnTo>
                <a:lnTo>
                  <a:pt x="126224" y="94850"/>
                </a:lnTo>
                <a:lnTo>
                  <a:pt x="94850" y="126224"/>
                </a:lnTo>
                <a:lnTo>
                  <a:pt x="67336" y="161106"/>
                </a:lnTo>
                <a:lnTo>
                  <a:pt x="44035" y="199142"/>
                </a:lnTo>
                <a:lnTo>
                  <a:pt x="25298" y="239982"/>
                </a:lnTo>
                <a:lnTo>
                  <a:pt x="11478" y="283271"/>
                </a:lnTo>
                <a:lnTo>
                  <a:pt x="2928" y="328659"/>
                </a:lnTo>
                <a:lnTo>
                  <a:pt x="0" y="375792"/>
                </a:lnTo>
                <a:lnTo>
                  <a:pt x="2928" y="422924"/>
                </a:lnTo>
                <a:lnTo>
                  <a:pt x="11478" y="468306"/>
                </a:lnTo>
                <a:lnTo>
                  <a:pt x="25298" y="511586"/>
                </a:lnTo>
                <a:lnTo>
                  <a:pt x="44035" y="552414"/>
                </a:lnTo>
                <a:lnTo>
                  <a:pt x="67336" y="590438"/>
                </a:lnTo>
                <a:lnTo>
                  <a:pt x="94850" y="625305"/>
                </a:lnTo>
                <a:lnTo>
                  <a:pt x="126224" y="656664"/>
                </a:lnTo>
                <a:lnTo>
                  <a:pt x="161106" y="684164"/>
                </a:lnTo>
                <a:lnTo>
                  <a:pt x="199142" y="707452"/>
                </a:lnTo>
                <a:lnTo>
                  <a:pt x="239982" y="726177"/>
                </a:lnTo>
                <a:lnTo>
                  <a:pt x="283271" y="739988"/>
                </a:lnTo>
                <a:lnTo>
                  <a:pt x="328659" y="748532"/>
                </a:lnTo>
                <a:lnTo>
                  <a:pt x="375793" y="751458"/>
                </a:lnTo>
                <a:lnTo>
                  <a:pt x="422926" y="748532"/>
                </a:lnTo>
                <a:lnTo>
                  <a:pt x="468314" y="739988"/>
                </a:lnTo>
                <a:lnTo>
                  <a:pt x="511603" y="726177"/>
                </a:lnTo>
                <a:lnTo>
                  <a:pt x="552443" y="707452"/>
                </a:lnTo>
                <a:lnTo>
                  <a:pt x="590479" y="684164"/>
                </a:lnTo>
                <a:lnTo>
                  <a:pt x="625361" y="656664"/>
                </a:lnTo>
                <a:lnTo>
                  <a:pt x="656735" y="625305"/>
                </a:lnTo>
                <a:lnTo>
                  <a:pt x="684249" y="590438"/>
                </a:lnTo>
                <a:lnTo>
                  <a:pt x="707550" y="552414"/>
                </a:lnTo>
                <a:lnTo>
                  <a:pt x="726287" y="511586"/>
                </a:lnTo>
                <a:lnTo>
                  <a:pt x="740107" y="468306"/>
                </a:lnTo>
                <a:lnTo>
                  <a:pt x="748657" y="422924"/>
                </a:lnTo>
                <a:lnTo>
                  <a:pt x="751586" y="375792"/>
                </a:lnTo>
                <a:lnTo>
                  <a:pt x="748657" y="328659"/>
                </a:lnTo>
                <a:lnTo>
                  <a:pt x="740107" y="283271"/>
                </a:lnTo>
                <a:lnTo>
                  <a:pt x="726287" y="239982"/>
                </a:lnTo>
                <a:lnTo>
                  <a:pt x="707550" y="199142"/>
                </a:lnTo>
                <a:lnTo>
                  <a:pt x="684249" y="161106"/>
                </a:lnTo>
                <a:lnTo>
                  <a:pt x="656735" y="126224"/>
                </a:lnTo>
                <a:lnTo>
                  <a:pt x="625361" y="94850"/>
                </a:lnTo>
                <a:lnTo>
                  <a:pt x="590479" y="67336"/>
                </a:lnTo>
                <a:lnTo>
                  <a:pt x="552443" y="44035"/>
                </a:lnTo>
                <a:lnTo>
                  <a:pt x="511603" y="25298"/>
                </a:lnTo>
                <a:lnTo>
                  <a:pt x="468314" y="11478"/>
                </a:lnTo>
                <a:lnTo>
                  <a:pt x="422926" y="2928"/>
                </a:lnTo>
                <a:lnTo>
                  <a:pt x="375793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2669" y="1474597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0" y="375792"/>
                </a:moveTo>
                <a:lnTo>
                  <a:pt x="2928" y="328659"/>
                </a:lnTo>
                <a:lnTo>
                  <a:pt x="11478" y="283271"/>
                </a:lnTo>
                <a:lnTo>
                  <a:pt x="25298" y="239982"/>
                </a:lnTo>
                <a:lnTo>
                  <a:pt x="44035" y="199142"/>
                </a:lnTo>
                <a:lnTo>
                  <a:pt x="67336" y="161106"/>
                </a:lnTo>
                <a:lnTo>
                  <a:pt x="94850" y="126224"/>
                </a:lnTo>
                <a:lnTo>
                  <a:pt x="126224" y="94850"/>
                </a:lnTo>
                <a:lnTo>
                  <a:pt x="161106" y="67336"/>
                </a:lnTo>
                <a:lnTo>
                  <a:pt x="199142" y="44035"/>
                </a:lnTo>
                <a:lnTo>
                  <a:pt x="239982" y="25298"/>
                </a:lnTo>
                <a:lnTo>
                  <a:pt x="283271" y="11478"/>
                </a:lnTo>
                <a:lnTo>
                  <a:pt x="328659" y="2928"/>
                </a:lnTo>
                <a:lnTo>
                  <a:pt x="375793" y="0"/>
                </a:lnTo>
                <a:lnTo>
                  <a:pt x="422926" y="2928"/>
                </a:lnTo>
                <a:lnTo>
                  <a:pt x="468314" y="11478"/>
                </a:lnTo>
                <a:lnTo>
                  <a:pt x="511603" y="25298"/>
                </a:lnTo>
                <a:lnTo>
                  <a:pt x="552443" y="44035"/>
                </a:lnTo>
                <a:lnTo>
                  <a:pt x="590479" y="67336"/>
                </a:lnTo>
                <a:lnTo>
                  <a:pt x="625361" y="94850"/>
                </a:lnTo>
                <a:lnTo>
                  <a:pt x="656735" y="126224"/>
                </a:lnTo>
                <a:lnTo>
                  <a:pt x="684249" y="161106"/>
                </a:lnTo>
                <a:lnTo>
                  <a:pt x="707550" y="199142"/>
                </a:lnTo>
                <a:lnTo>
                  <a:pt x="726287" y="239982"/>
                </a:lnTo>
                <a:lnTo>
                  <a:pt x="740107" y="283271"/>
                </a:lnTo>
                <a:lnTo>
                  <a:pt x="748657" y="328659"/>
                </a:lnTo>
                <a:lnTo>
                  <a:pt x="751586" y="375792"/>
                </a:lnTo>
                <a:lnTo>
                  <a:pt x="748657" y="422924"/>
                </a:lnTo>
                <a:lnTo>
                  <a:pt x="740107" y="468306"/>
                </a:lnTo>
                <a:lnTo>
                  <a:pt x="726287" y="511586"/>
                </a:lnTo>
                <a:lnTo>
                  <a:pt x="707550" y="552414"/>
                </a:lnTo>
                <a:lnTo>
                  <a:pt x="684249" y="590438"/>
                </a:lnTo>
                <a:lnTo>
                  <a:pt x="656735" y="625305"/>
                </a:lnTo>
                <a:lnTo>
                  <a:pt x="625361" y="656664"/>
                </a:lnTo>
                <a:lnTo>
                  <a:pt x="590479" y="684164"/>
                </a:lnTo>
                <a:lnTo>
                  <a:pt x="552443" y="707452"/>
                </a:lnTo>
                <a:lnTo>
                  <a:pt x="511603" y="726177"/>
                </a:lnTo>
                <a:lnTo>
                  <a:pt x="468314" y="739988"/>
                </a:lnTo>
                <a:lnTo>
                  <a:pt x="422926" y="748532"/>
                </a:lnTo>
                <a:lnTo>
                  <a:pt x="375793" y="751458"/>
                </a:lnTo>
                <a:lnTo>
                  <a:pt x="328659" y="748532"/>
                </a:lnTo>
                <a:lnTo>
                  <a:pt x="283271" y="739988"/>
                </a:lnTo>
                <a:lnTo>
                  <a:pt x="239982" y="726177"/>
                </a:lnTo>
                <a:lnTo>
                  <a:pt x="199142" y="707452"/>
                </a:lnTo>
                <a:lnTo>
                  <a:pt x="161106" y="684164"/>
                </a:lnTo>
                <a:lnTo>
                  <a:pt x="126224" y="656664"/>
                </a:lnTo>
                <a:lnTo>
                  <a:pt x="94850" y="625305"/>
                </a:lnTo>
                <a:lnTo>
                  <a:pt x="67336" y="590438"/>
                </a:lnTo>
                <a:lnTo>
                  <a:pt x="44035" y="552414"/>
                </a:lnTo>
                <a:lnTo>
                  <a:pt x="25298" y="511586"/>
                </a:lnTo>
                <a:lnTo>
                  <a:pt x="11478" y="468306"/>
                </a:lnTo>
                <a:lnTo>
                  <a:pt x="2928" y="422924"/>
                </a:lnTo>
                <a:lnTo>
                  <a:pt x="0" y="375792"/>
                </a:lnTo>
                <a:close/>
              </a:path>
            </a:pathLst>
          </a:custGeom>
          <a:ln w="19050">
            <a:solidFill>
              <a:srgbClr val="A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63139" y="2401608"/>
            <a:ext cx="6289040" cy="701675"/>
          </a:xfrm>
          <a:custGeom>
            <a:avLst/>
            <a:gdLst/>
            <a:ahLst/>
            <a:cxnLst/>
            <a:rect l="l" t="t" r="r" b="b"/>
            <a:pathLst>
              <a:path w="6289040" h="701675">
                <a:moveTo>
                  <a:pt x="0" y="701382"/>
                </a:moveTo>
                <a:lnTo>
                  <a:pt x="6288532" y="701382"/>
                </a:lnTo>
                <a:lnTo>
                  <a:pt x="6288532" y="0"/>
                </a:lnTo>
                <a:lnTo>
                  <a:pt x="0" y="0"/>
                </a:lnTo>
                <a:lnTo>
                  <a:pt x="0" y="701382"/>
                </a:lnTo>
                <a:close/>
              </a:path>
            </a:pathLst>
          </a:custGeom>
          <a:solidFill>
            <a:srgbClr val="D4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3139" y="2401608"/>
            <a:ext cx="6289040" cy="701675"/>
          </a:xfrm>
          <a:custGeom>
            <a:avLst/>
            <a:gdLst/>
            <a:ahLst/>
            <a:cxnLst/>
            <a:rect l="l" t="t" r="r" b="b"/>
            <a:pathLst>
              <a:path w="6289040" h="701675">
                <a:moveTo>
                  <a:pt x="0" y="701382"/>
                </a:moveTo>
                <a:lnTo>
                  <a:pt x="6288532" y="701382"/>
                </a:lnTo>
                <a:lnTo>
                  <a:pt x="6288532" y="0"/>
                </a:lnTo>
                <a:lnTo>
                  <a:pt x="0" y="0"/>
                </a:lnTo>
                <a:lnTo>
                  <a:pt x="0" y="701382"/>
                </a:lnTo>
                <a:close/>
              </a:path>
            </a:pathLst>
          </a:custGeom>
          <a:ln w="19050">
            <a:solidFill>
              <a:srgbClr val="FFF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8086" y="2462529"/>
            <a:ext cx="5533390" cy="53784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405"/>
              </a:spcBef>
            </a:pP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Möglichkeit der Benennung eines Schwerpunktthemas  von der Schülerin/dem</a:t>
            </a:r>
            <a:r>
              <a:rPr sz="1800" spc="25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Schüler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87347" y="2376551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375792" y="0"/>
                </a:moveTo>
                <a:lnTo>
                  <a:pt x="328659" y="2926"/>
                </a:lnTo>
                <a:lnTo>
                  <a:pt x="283271" y="11470"/>
                </a:lnTo>
                <a:lnTo>
                  <a:pt x="239982" y="25281"/>
                </a:lnTo>
                <a:lnTo>
                  <a:pt x="199142" y="44006"/>
                </a:lnTo>
                <a:lnTo>
                  <a:pt x="161106" y="67294"/>
                </a:lnTo>
                <a:lnTo>
                  <a:pt x="126224" y="94794"/>
                </a:lnTo>
                <a:lnTo>
                  <a:pt x="94850" y="126153"/>
                </a:lnTo>
                <a:lnTo>
                  <a:pt x="67336" y="161020"/>
                </a:lnTo>
                <a:lnTo>
                  <a:pt x="44035" y="199044"/>
                </a:lnTo>
                <a:lnTo>
                  <a:pt x="25298" y="239872"/>
                </a:lnTo>
                <a:lnTo>
                  <a:pt x="11478" y="283152"/>
                </a:lnTo>
                <a:lnTo>
                  <a:pt x="2928" y="328534"/>
                </a:lnTo>
                <a:lnTo>
                  <a:pt x="0" y="375665"/>
                </a:lnTo>
                <a:lnTo>
                  <a:pt x="2928" y="422799"/>
                </a:lnTo>
                <a:lnTo>
                  <a:pt x="11478" y="468187"/>
                </a:lnTo>
                <a:lnTo>
                  <a:pt x="25298" y="511476"/>
                </a:lnTo>
                <a:lnTo>
                  <a:pt x="44035" y="552316"/>
                </a:lnTo>
                <a:lnTo>
                  <a:pt x="67336" y="590352"/>
                </a:lnTo>
                <a:lnTo>
                  <a:pt x="94850" y="625234"/>
                </a:lnTo>
                <a:lnTo>
                  <a:pt x="126224" y="656608"/>
                </a:lnTo>
                <a:lnTo>
                  <a:pt x="161106" y="684122"/>
                </a:lnTo>
                <a:lnTo>
                  <a:pt x="199142" y="707423"/>
                </a:lnTo>
                <a:lnTo>
                  <a:pt x="239982" y="726160"/>
                </a:lnTo>
                <a:lnTo>
                  <a:pt x="283271" y="739980"/>
                </a:lnTo>
                <a:lnTo>
                  <a:pt x="328659" y="748530"/>
                </a:lnTo>
                <a:lnTo>
                  <a:pt x="375792" y="751459"/>
                </a:lnTo>
                <a:lnTo>
                  <a:pt x="422926" y="748530"/>
                </a:lnTo>
                <a:lnTo>
                  <a:pt x="468314" y="739980"/>
                </a:lnTo>
                <a:lnTo>
                  <a:pt x="511603" y="726160"/>
                </a:lnTo>
                <a:lnTo>
                  <a:pt x="552443" y="707423"/>
                </a:lnTo>
                <a:lnTo>
                  <a:pt x="590479" y="684122"/>
                </a:lnTo>
                <a:lnTo>
                  <a:pt x="625361" y="656608"/>
                </a:lnTo>
                <a:lnTo>
                  <a:pt x="656735" y="625234"/>
                </a:lnTo>
                <a:lnTo>
                  <a:pt x="684249" y="590352"/>
                </a:lnTo>
                <a:lnTo>
                  <a:pt x="707550" y="552316"/>
                </a:lnTo>
                <a:lnTo>
                  <a:pt x="726287" y="511476"/>
                </a:lnTo>
                <a:lnTo>
                  <a:pt x="740107" y="468187"/>
                </a:lnTo>
                <a:lnTo>
                  <a:pt x="748657" y="422799"/>
                </a:lnTo>
                <a:lnTo>
                  <a:pt x="751585" y="375665"/>
                </a:lnTo>
                <a:lnTo>
                  <a:pt x="748657" y="328534"/>
                </a:lnTo>
                <a:lnTo>
                  <a:pt x="740107" y="283152"/>
                </a:lnTo>
                <a:lnTo>
                  <a:pt x="726287" y="239872"/>
                </a:lnTo>
                <a:lnTo>
                  <a:pt x="707550" y="199044"/>
                </a:lnTo>
                <a:lnTo>
                  <a:pt x="684249" y="161020"/>
                </a:lnTo>
                <a:lnTo>
                  <a:pt x="656735" y="126153"/>
                </a:lnTo>
                <a:lnTo>
                  <a:pt x="625361" y="94794"/>
                </a:lnTo>
                <a:lnTo>
                  <a:pt x="590479" y="67294"/>
                </a:lnTo>
                <a:lnTo>
                  <a:pt x="552443" y="44006"/>
                </a:lnTo>
                <a:lnTo>
                  <a:pt x="511603" y="25281"/>
                </a:lnTo>
                <a:lnTo>
                  <a:pt x="468314" y="11470"/>
                </a:lnTo>
                <a:lnTo>
                  <a:pt x="422926" y="2926"/>
                </a:lnTo>
                <a:lnTo>
                  <a:pt x="375792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87347" y="2376551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0" y="375665"/>
                </a:moveTo>
                <a:lnTo>
                  <a:pt x="2928" y="328534"/>
                </a:lnTo>
                <a:lnTo>
                  <a:pt x="11478" y="283152"/>
                </a:lnTo>
                <a:lnTo>
                  <a:pt x="25298" y="239872"/>
                </a:lnTo>
                <a:lnTo>
                  <a:pt x="44035" y="199044"/>
                </a:lnTo>
                <a:lnTo>
                  <a:pt x="67336" y="161020"/>
                </a:lnTo>
                <a:lnTo>
                  <a:pt x="94850" y="126153"/>
                </a:lnTo>
                <a:lnTo>
                  <a:pt x="126224" y="94794"/>
                </a:lnTo>
                <a:lnTo>
                  <a:pt x="161106" y="67294"/>
                </a:lnTo>
                <a:lnTo>
                  <a:pt x="199142" y="44006"/>
                </a:lnTo>
                <a:lnTo>
                  <a:pt x="239982" y="25281"/>
                </a:lnTo>
                <a:lnTo>
                  <a:pt x="283271" y="11470"/>
                </a:lnTo>
                <a:lnTo>
                  <a:pt x="328659" y="2926"/>
                </a:lnTo>
                <a:lnTo>
                  <a:pt x="375792" y="0"/>
                </a:lnTo>
                <a:lnTo>
                  <a:pt x="422926" y="2926"/>
                </a:lnTo>
                <a:lnTo>
                  <a:pt x="468314" y="11470"/>
                </a:lnTo>
                <a:lnTo>
                  <a:pt x="511603" y="25281"/>
                </a:lnTo>
                <a:lnTo>
                  <a:pt x="552443" y="44006"/>
                </a:lnTo>
                <a:lnTo>
                  <a:pt x="590479" y="67294"/>
                </a:lnTo>
                <a:lnTo>
                  <a:pt x="625361" y="94794"/>
                </a:lnTo>
                <a:lnTo>
                  <a:pt x="656735" y="126153"/>
                </a:lnTo>
                <a:lnTo>
                  <a:pt x="684249" y="161020"/>
                </a:lnTo>
                <a:lnTo>
                  <a:pt x="707550" y="199044"/>
                </a:lnTo>
                <a:lnTo>
                  <a:pt x="726287" y="239872"/>
                </a:lnTo>
                <a:lnTo>
                  <a:pt x="740107" y="283152"/>
                </a:lnTo>
                <a:lnTo>
                  <a:pt x="748657" y="328534"/>
                </a:lnTo>
                <a:lnTo>
                  <a:pt x="751585" y="375665"/>
                </a:lnTo>
                <a:lnTo>
                  <a:pt x="748657" y="422799"/>
                </a:lnTo>
                <a:lnTo>
                  <a:pt x="740107" y="468187"/>
                </a:lnTo>
                <a:lnTo>
                  <a:pt x="726287" y="511476"/>
                </a:lnTo>
                <a:lnTo>
                  <a:pt x="707550" y="552316"/>
                </a:lnTo>
                <a:lnTo>
                  <a:pt x="684249" y="590352"/>
                </a:lnTo>
                <a:lnTo>
                  <a:pt x="656735" y="625234"/>
                </a:lnTo>
                <a:lnTo>
                  <a:pt x="625361" y="656608"/>
                </a:lnTo>
                <a:lnTo>
                  <a:pt x="590479" y="684122"/>
                </a:lnTo>
                <a:lnTo>
                  <a:pt x="552443" y="707423"/>
                </a:lnTo>
                <a:lnTo>
                  <a:pt x="511603" y="726160"/>
                </a:lnTo>
                <a:lnTo>
                  <a:pt x="468314" y="739980"/>
                </a:lnTo>
                <a:lnTo>
                  <a:pt x="422926" y="748530"/>
                </a:lnTo>
                <a:lnTo>
                  <a:pt x="375792" y="751459"/>
                </a:lnTo>
                <a:lnTo>
                  <a:pt x="328659" y="748530"/>
                </a:lnTo>
                <a:lnTo>
                  <a:pt x="283271" y="739980"/>
                </a:lnTo>
                <a:lnTo>
                  <a:pt x="239982" y="726160"/>
                </a:lnTo>
                <a:lnTo>
                  <a:pt x="199142" y="707423"/>
                </a:lnTo>
                <a:lnTo>
                  <a:pt x="161106" y="684122"/>
                </a:lnTo>
                <a:lnTo>
                  <a:pt x="126224" y="656608"/>
                </a:lnTo>
                <a:lnTo>
                  <a:pt x="94850" y="625234"/>
                </a:lnTo>
                <a:lnTo>
                  <a:pt x="67336" y="590352"/>
                </a:lnTo>
                <a:lnTo>
                  <a:pt x="44035" y="552316"/>
                </a:lnTo>
                <a:lnTo>
                  <a:pt x="25298" y="511476"/>
                </a:lnTo>
                <a:lnTo>
                  <a:pt x="11478" y="468187"/>
                </a:lnTo>
                <a:lnTo>
                  <a:pt x="2928" y="422799"/>
                </a:lnTo>
                <a:lnTo>
                  <a:pt x="0" y="375665"/>
                </a:lnTo>
                <a:close/>
              </a:path>
            </a:pathLst>
          </a:custGeom>
          <a:ln w="19050">
            <a:solidFill>
              <a:srgbClr val="D4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63139" y="3303561"/>
            <a:ext cx="6289040" cy="701675"/>
          </a:xfrm>
          <a:custGeom>
            <a:avLst/>
            <a:gdLst/>
            <a:ahLst/>
            <a:cxnLst/>
            <a:rect l="l" t="t" r="r" b="b"/>
            <a:pathLst>
              <a:path w="6289040" h="701675">
                <a:moveTo>
                  <a:pt x="0" y="701382"/>
                </a:moveTo>
                <a:lnTo>
                  <a:pt x="6288532" y="701382"/>
                </a:lnTo>
                <a:lnTo>
                  <a:pt x="6288532" y="0"/>
                </a:lnTo>
                <a:lnTo>
                  <a:pt x="0" y="0"/>
                </a:lnTo>
                <a:lnTo>
                  <a:pt x="0" y="701382"/>
                </a:lnTo>
                <a:close/>
              </a:path>
            </a:pathLst>
          </a:custGeom>
          <a:solidFill>
            <a:srgbClr val="D6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3139" y="3303561"/>
            <a:ext cx="6289040" cy="701675"/>
          </a:xfrm>
          <a:custGeom>
            <a:avLst/>
            <a:gdLst/>
            <a:ahLst/>
            <a:cxnLst/>
            <a:rect l="l" t="t" r="r" b="b"/>
            <a:pathLst>
              <a:path w="6289040" h="701675">
                <a:moveTo>
                  <a:pt x="0" y="701382"/>
                </a:moveTo>
                <a:lnTo>
                  <a:pt x="6288532" y="701382"/>
                </a:lnTo>
                <a:lnTo>
                  <a:pt x="6288532" y="0"/>
                </a:lnTo>
                <a:lnTo>
                  <a:pt x="0" y="0"/>
                </a:lnTo>
                <a:lnTo>
                  <a:pt x="0" y="701382"/>
                </a:lnTo>
                <a:close/>
              </a:path>
            </a:pathLst>
          </a:custGeom>
          <a:ln w="19050">
            <a:solidFill>
              <a:srgbClr val="FFF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28086" y="3364433"/>
            <a:ext cx="517906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14"/>
              </a:lnSpc>
              <a:spcBef>
                <a:spcPts val="100"/>
              </a:spcBef>
            </a:pP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Aufgaben von Fachlehrkraft gestellt;</a:t>
            </a:r>
            <a:r>
              <a:rPr sz="1800" spc="55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CE9"/>
                </a:solidFill>
                <a:latin typeface="Arial"/>
                <a:cs typeface="Arial"/>
              </a:rPr>
              <a:t>Leiter</a:t>
            </a:r>
            <a:r>
              <a:rPr lang="de-DE" sz="1800" spc="-5" dirty="0" smtClean="0">
                <a:solidFill>
                  <a:srgbClr val="FFFCE9"/>
                </a:solidFill>
                <a:latin typeface="Arial"/>
                <a:cs typeface="Arial"/>
              </a:rPr>
              <a:t>*</a:t>
            </a:r>
            <a:r>
              <a:rPr sz="1800" spc="-5" dirty="0" smtClean="0">
                <a:solidFill>
                  <a:srgbClr val="FFFCE9"/>
                </a:solidFill>
                <a:latin typeface="Arial"/>
                <a:cs typeface="Arial"/>
              </a:rPr>
              <a:t>in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014"/>
              </a:lnSpc>
            </a:pP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Fachausschuss kann </a:t>
            </a:r>
            <a:r>
              <a:rPr sz="1800" spc="-10" dirty="0">
                <a:solidFill>
                  <a:srgbClr val="FFFCE9"/>
                </a:solidFill>
                <a:latin typeface="Arial"/>
                <a:cs typeface="Arial"/>
              </a:rPr>
              <a:t>erweitern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oder</a:t>
            </a:r>
            <a:r>
              <a:rPr sz="1800" spc="105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einschränken.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87347" y="3278504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375792" y="0"/>
                </a:moveTo>
                <a:lnTo>
                  <a:pt x="328659" y="2926"/>
                </a:lnTo>
                <a:lnTo>
                  <a:pt x="283271" y="11470"/>
                </a:lnTo>
                <a:lnTo>
                  <a:pt x="239982" y="25281"/>
                </a:lnTo>
                <a:lnTo>
                  <a:pt x="199142" y="44006"/>
                </a:lnTo>
                <a:lnTo>
                  <a:pt x="161106" y="67294"/>
                </a:lnTo>
                <a:lnTo>
                  <a:pt x="126224" y="94794"/>
                </a:lnTo>
                <a:lnTo>
                  <a:pt x="94850" y="126153"/>
                </a:lnTo>
                <a:lnTo>
                  <a:pt x="67336" y="161020"/>
                </a:lnTo>
                <a:lnTo>
                  <a:pt x="44035" y="199044"/>
                </a:lnTo>
                <a:lnTo>
                  <a:pt x="25298" y="239872"/>
                </a:lnTo>
                <a:lnTo>
                  <a:pt x="11478" y="283152"/>
                </a:lnTo>
                <a:lnTo>
                  <a:pt x="2928" y="328534"/>
                </a:lnTo>
                <a:lnTo>
                  <a:pt x="0" y="375666"/>
                </a:lnTo>
                <a:lnTo>
                  <a:pt x="2928" y="422799"/>
                </a:lnTo>
                <a:lnTo>
                  <a:pt x="11478" y="468187"/>
                </a:lnTo>
                <a:lnTo>
                  <a:pt x="25298" y="511476"/>
                </a:lnTo>
                <a:lnTo>
                  <a:pt x="44035" y="552316"/>
                </a:lnTo>
                <a:lnTo>
                  <a:pt x="67336" y="590352"/>
                </a:lnTo>
                <a:lnTo>
                  <a:pt x="94850" y="625234"/>
                </a:lnTo>
                <a:lnTo>
                  <a:pt x="126224" y="656608"/>
                </a:lnTo>
                <a:lnTo>
                  <a:pt x="161106" y="684122"/>
                </a:lnTo>
                <a:lnTo>
                  <a:pt x="199142" y="707423"/>
                </a:lnTo>
                <a:lnTo>
                  <a:pt x="239982" y="726160"/>
                </a:lnTo>
                <a:lnTo>
                  <a:pt x="283271" y="739980"/>
                </a:lnTo>
                <a:lnTo>
                  <a:pt x="328659" y="748530"/>
                </a:lnTo>
                <a:lnTo>
                  <a:pt x="375792" y="751459"/>
                </a:lnTo>
                <a:lnTo>
                  <a:pt x="422926" y="748530"/>
                </a:lnTo>
                <a:lnTo>
                  <a:pt x="468314" y="739980"/>
                </a:lnTo>
                <a:lnTo>
                  <a:pt x="511603" y="726160"/>
                </a:lnTo>
                <a:lnTo>
                  <a:pt x="552443" y="707423"/>
                </a:lnTo>
                <a:lnTo>
                  <a:pt x="590479" y="684122"/>
                </a:lnTo>
                <a:lnTo>
                  <a:pt x="625361" y="656608"/>
                </a:lnTo>
                <a:lnTo>
                  <a:pt x="656735" y="625234"/>
                </a:lnTo>
                <a:lnTo>
                  <a:pt x="684249" y="590352"/>
                </a:lnTo>
                <a:lnTo>
                  <a:pt x="707550" y="552316"/>
                </a:lnTo>
                <a:lnTo>
                  <a:pt x="726287" y="511476"/>
                </a:lnTo>
                <a:lnTo>
                  <a:pt x="740107" y="468187"/>
                </a:lnTo>
                <a:lnTo>
                  <a:pt x="748657" y="422799"/>
                </a:lnTo>
                <a:lnTo>
                  <a:pt x="751585" y="375666"/>
                </a:lnTo>
                <a:lnTo>
                  <a:pt x="748657" y="328534"/>
                </a:lnTo>
                <a:lnTo>
                  <a:pt x="740107" y="283152"/>
                </a:lnTo>
                <a:lnTo>
                  <a:pt x="726287" y="239872"/>
                </a:lnTo>
                <a:lnTo>
                  <a:pt x="707550" y="199044"/>
                </a:lnTo>
                <a:lnTo>
                  <a:pt x="684249" y="161020"/>
                </a:lnTo>
                <a:lnTo>
                  <a:pt x="656735" y="126153"/>
                </a:lnTo>
                <a:lnTo>
                  <a:pt x="625361" y="94794"/>
                </a:lnTo>
                <a:lnTo>
                  <a:pt x="590479" y="67294"/>
                </a:lnTo>
                <a:lnTo>
                  <a:pt x="552443" y="44006"/>
                </a:lnTo>
                <a:lnTo>
                  <a:pt x="511603" y="25281"/>
                </a:lnTo>
                <a:lnTo>
                  <a:pt x="468314" y="11470"/>
                </a:lnTo>
                <a:lnTo>
                  <a:pt x="422926" y="2926"/>
                </a:lnTo>
                <a:lnTo>
                  <a:pt x="375792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87347" y="3278504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0" y="375666"/>
                </a:moveTo>
                <a:lnTo>
                  <a:pt x="2928" y="328534"/>
                </a:lnTo>
                <a:lnTo>
                  <a:pt x="11478" y="283152"/>
                </a:lnTo>
                <a:lnTo>
                  <a:pt x="25298" y="239872"/>
                </a:lnTo>
                <a:lnTo>
                  <a:pt x="44035" y="199044"/>
                </a:lnTo>
                <a:lnTo>
                  <a:pt x="67336" y="161020"/>
                </a:lnTo>
                <a:lnTo>
                  <a:pt x="94850" y="126153"/>
                </a:lnTo>
                <a:lnTo>
                  <a:pt x="126224" y="94794"/>
                </a:lnTo>
                <a:lnTo>
                  <a:pt x="161106" y="67294"/>
                </a:lnTo>
                <a:lnTo>
                  <a:pt x="199142" y="44006"/>
                </a:lnTo>
                <a:lnTo>
                  <a:pt x="239982" y="25281"/>
                </a:lnTo>
                <a:lnTo>
                  <a:pt x="283271" y="11470"/>
                </a:lnTo>
                <a:lnTo>
                  <a:pt x="328659" y="2926"/>
                </a:lnTo>
                <a:lnTo>
                  <a:pt x="375792" y="0"/>
                </a:lnTo>
                <a:lnTo>
                  <a:pt x="422926" y="2926"/>
                </a:lnTo>
                <a:lnTo>
                  <a:pt x="468314" y="11470"/>
                </a:lnTo>
                <a:lnTo>
                  <a:pt x="511603" y="25281"/>
                </a:lnTo>
                <a:lnTo>
                  <a:pt x="552443" y="44006"/>
                </a:lnTo>
                <a:lnTo>
                  <a:pt x="590479" y="67294"/>
                </a:lnTo>
                <a:lnTo>
                  <a:pt x="625361" y="94794"/>
                </a:lnTo>
                <a:lnTo>
                  <a:pt x="656735" y="126153"/>
                </a:lnTo>
                <a:lnTo>
                  <a:pt x="684249" y="161020"/>
                </a:lnTo>
                <a:lnTo>
                  <a:pt x="707550" y="199044"/>
                </a:lnTo>
                <a:lnTo>
                  <a:pt x="726287" y="239872"/>
                </a:lnTo>
                <a:lnTo>
                  <a:pt x="740107" y="283152"/>
                </a:lnTo>
                <a:lnTo>
                  <a:pt x="748657" y="328534"/>
                </a:lnTo>
                <a:lnTo>
                  <a:pt x="751585" y="375666"/>
                </a:lnTo>
                <a:lnTo>
                  <a:pt x="748657" y="422799"/>
                </a:lnTo>
                <a:lnTo>
                  <a:pt x="740107" y="468187"/>
                </a:lnTo>
                <a:lnTo>
                  <a:pt x="726287" y="511476"/>
                </a:lnTo>
                <a:lnTo>
                  <a:pt x="707550" y="552316"/>
                </a:lnTo>
                <a:lnTo>
                  <a:pt x="684249" y="590352"/>
                </a:lnTo>
                <a:lnTo>
                  <a:pt x="656735" y="625234"/>
                </a:lnTo>
                <a:lnTo>
                  <a:pt x="625361" y="656608"/>
                </a:lnTo>
                <a:lnTo>
                  <a:pt x="590479" y="684122"/>
                </a:lnTo>
                <a:lnTo>
                  <a:pt x="552443" y="707423"/>
                </a:lnTo>
                <a:lnTo>
                  <a:pt x="511603" y="726160"/>
                </a:lnTo>
                <a:lnTo>
                  <a:pt x="468314" y="739980"/>
                </a:lnTo>
                <a:lnTo>
                  <a:pt x="422926" y="748530"/>
                </a:lnTo>
                <a:lnTo>
                  <a:pt x="375792" y="751459"/>
                </a:lnTo>
                <a:lnTo>
                  <a:pt x="328659" y="748530"/>
                </a:lnTo>
                <a:lnTo>
                  <a:pt x="283271" y="739980"/>
                </a:lnTo>
                <a:lnTo>
                  <a:pt x="239982" y="726160"/>
                </a:lnTo>
                <a:lnTo>
                  <a:pt x="199142" y="707423"/>
                </a:lnTo>
                <a:lnTo>
                  <a:pt x="161106" y="684122"/>
                </a:lnTo>
                <a:lnTo>
                  <a:pt x="126224" y="656608"/>
                </a:lnTo>
                <a:lnTo>
                  <a:pt x="94850" y="625234"/>
                </a:lnTo>
                <a:lnTo>
                  <a:pt x="67336" y="590352"/>
                </a:lnTo>
                <a:lnTo>
                  <a:pt x="44035" y="552316"/>
                </a:lnTo>
                <a:lnTo>
                  <a:pt x="25298" y="511476"/>
                </a:lnTo>
                <a:lnTo>
                  <a:pt x="11478" y="468187"/>
                </a:lnTo>
                <a:lnTo>
                  <a:pt x="2928" y="422799"/>
                </a:lnTo>
                <a:lnTo>
                  <a:pt x="0" y="375666"/>
                </a:lnTo>
                <a:close/>
              </a:path>
            </a:pathLst>
          </a:custGeom>
          <a:ln w="19050">
            <a:solidFill>
              <a:srgbClr val="D6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8461" y="4255541"/>
            <a:ext cx="6633209" cy="601345"/>
          </a:xfrm>
          <a:custGeom>
            <a:avLst/>
            <a:gdLst/>
            <a:ahLst/>
            <a:cxnLst/>
            <a:rect l="l" t="t" r="r" b="b"/>
            <a:pathLst>
              <a:path w="6633209" h="601345">
                <a:moveTo>
                  <a:pt x="0" y="601192"/>
                </a:moveTo>
                <a:lnTo>
                  <a:pt x="6633209" y="601192"/>
                </a:lnTo>
                <a:lnTo>
                  <a:pt x="6633209" y="0"/>
                </a:lnTo>
                <a:lnTo>
                  <a:pt x="0" y="0"/>
                </a:lnTo>
                <a:lnTo>
                  <a:pt x="0" y="601192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18461" y="4255541"/>
            <a:ext cx="6633209" cy="601345"/>
          </a:xfrm>
          <a:custGeom>
            <a:avLst/>
            <a:gdLst/>
            <a:ahLst/>
            <a:cxnLst/>
            <a:rect l="l" t="t" r="r" b="b"/>
            <a:pathLst>
              <a:path w="6633209" h="601345">
                <a:moveTo>
                  <a:pt x="0" y="601192"/>
                </a:moveTo>
                <a:lnTo>
                  <a:pt x="6633209" y="601192"/>
                </a:lnTo>
                <a:lnTo>
                  <a:pt x="6633209" y="0"/>
                </a:lnTo>
                <a:lnTo>
                  <a:pt x="0" y="0"/>
                </a:lnTo>
                <a:lnTo>
                  <a:pt x="0" y="601192"/>
                </a:lnTo>
                <a:close/>
              </a:path>
            </a:pathLst>
          </a:custGeom>
          <a:ln w="19050">
            <a:solidFill>
              <a:srgbClr val="FFF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83282" y="4385309"/>
            <a:ext cx="2450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Dauer: </a:t>
            </a:r>
            <a:r>
              <a:rPr sz="1800" spc="-15" dirty="0">
                <a:solidFill>
                  <a:srgbClr val="FFFCE9"/>
                </a:solidFill>
                <a:latin typeface="Arial"/>
                <a:cs typeface="Arial"/>
              </a:rPr>
              <a:t>etwa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15</a:t>
            </a:r>
            <a:r>
              <a:rPr sz="1800" spc="20" dirty="0">
                <a:solidFill>
                  <a:srgbClr val="FFFCE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CE9"/>
                </a:solidFill>
                <a:latin typeface="Arial"/>
                <a:cs typeface="Arial"/>
              </a:rPr>
              <a:t>Minuten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42669" y="4180459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375793" y="0"/>
                </a:moveTo>
                <a:lnTo>
                  <a:pt x="328659" y="2926"/>
                </a:lnTo>
                <a:lnTo>
                  <a:pt x="283271" y="11470"/>
                </a:lnTo>
                <a:lnTo>
                  <a:pt x="239982" y="25281"/>
                </a:lnTo>
                <a:lnTo>
                  <a:pt x="199142" y="44006"/>
                </a:lnTo>
                <a:lnTo>
                  <a:pt x="161106" y="67294"/>
                </a:lnTo>
                <a:lnTo>
                  <a:pt x="126224" y="94794"/>
                </a:lnTo>
                <a:lnTo>
                  <a:pt x="94850" y="126153"/>
                </a:lnTo>
                <a:lnTo>
                  <a:pt x="67336" y="161020"/>
                </a:lnTo>
                <a:lnTo>
                  <a:pt x="44035" y="199044"/>
                </a:lnTo>
                <a:lnTo>
                  <a:pt x="25298" y="239872"/>
                </a:lnTo>
                <a:lnTo>
                  <a:pt x="11478" y="283152"/>
                </a:lnTo>
                <a:lnTo>
                  <a:pt x="2928" y="328534"/>
                </a:lnTo>
                <a:lnTo>
                  <a:pt x="0" y="375666"/>
                </a:lnTo>
                <a:lnTo>
                  <a:pt x="2928" y="422799"/>
                </a:lnTo>
                <a:lnTo>
                  <a:pt x="11478" y="468187"/>
                </a:lnTo>
                <a:lnTo>
                  <a:pt x="25298" y="511476"/>
                </a:lnTo>
                <a:lnTo>
                  <a:pt x="44035" y="552316"/>
                </a:lnTo>
                <a:lnTo>
                  <a:pt x="67336" y="590352"/>
                </a:lnTo>
                <a:lnTo>
                  <a:pt x="94850" y="625234"/>
                </a:lnTo>
                <a:lnTo>
                  <a:pt x="126224" y="656608"/>
                </a:lnTo>
                <a:lnTo>
                  <a:pt x="161106" y="684122"/>
                </a:lnTo>
                <a:lnTo>
                  <a:pt x="199142" y="707423"/>
                </a:lnTo>
                <a:lnTo>
                  <a:pt x="239982" y="726160"/>
                </a:lnTo>
                <a:lnTo>
                  <a:pt x="283271" y="739980"/>
                </a:lnTo>
                <a:lnTo>
                  <a:pt x="328659" y="748530"/>
                </a:lnTo>
                <a:lnTo>
                  <a:pt x="375793" y="751459"/>
                </a:lnTo>
                <a:lnTo>
                  <a:pt x="422926" y="748530"/>
                </a:lnTo>
                <a:lnTo>
                  <a:pt x="468314" y="739980"/>
                </a:lnTo>
                <a:lnTo>
                  <a:pt x="511603" y="726160"/>
                </a:lnTo>
                <a:lnTo>
                  <a:pt x="552443" y="707423"/>
                </a:lnTo>
                <a:lnTo>
                  <a:pt x="590479" y="684122"/>
                </a:lnTo>
                <a:lnTo>
                  <a:pt x="625361" y="656608"/>
                </a:lnTo>
                <a:lnTo>
                  <a:pt x="656735" y="625234"/>
                </a:lnTo>
                <a:lnTo>
                  <a:pt x="684249" y="590352"/>
                </a:lnTo>
                <a:lnTo>
                  <a:pt x="707550" y="552316"/>
                </a:lnTo>
                <a:lnTo>
                  <a:pt x="726287" y="511476"/>
                </a:lnTo>
                <a:lnTo>
                  <a:pt x="740107" y="468187"/>
                </a:lnTo>
                <a:lnTo>
                  <a:pt x="748657" y="422799"/>
                </a:lnTo>
                <a:lnTo>
                  <a:pt x="751586" y="375666"/>
                </a:lnTo>
                <a:lnTo>
                  <a:pt x="748657" y="328534"/>
                </a:lnTo>
                <a:lnTo>
                  <a:pt x="740107" y="283152"/>
                </a:lnTo>
                <a:lnTo>
                  <a:pt x="726287" y="239872"/>
                </a:lnTo>
                <a:lnTo>
                  <a:pt x="707550" y="199044"/>
                </a:lnTo>
                <a:lnTo>
                  <a:pt x="684249" y="161020"/>
                </a:lnTo>
                <a:lnTo>
                  <a:pt x="656735" y="126153"/>
                </a:lnTo>
                <a:lnTo>
                  <a:pt x="625361" y="94794"/>
                </a:lnTo>
                <a:lnTo>
                  <a:pt x="590479" y="67294"/>
                </a:lnTo>
                <a:lnTo>
                  <a:pt x="552443" y="44006"/>
                </a:lnTo>
                <a:lnTo>
                  <a:pt x="511603" y="25281"/>
                </a:lnTo>
                <a:lnTo>
                  <a:pt x="468314" y="11470"/>
                </a:lnTo>
                <a:lnTo>
                  <a:pt x="422926" y="2926"/>
                </a:lnTo>
                <a:lnTo>
                  <a:pt x="375793" y="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42669" y="4180459"/>
            <a:ext cx="751840" cy="751840"/>
          </a:xfrm>
          <a:custGeom>
            <a:avLst/>
            <a:gdLst/>
            <a:ahLst/>
            <a:cxnLst/>
            <a:rect l="l" t="t" r="r" b="b"/>
            <a:pathLst>
              <a:path w="751839" h="751839">
                <a:moveTo>
                  <a:pt x="0" y="375666"/>
                </a:moveTo>
                <a:lnTo>
                  <a:pt x="2928" y="328534"/>
                </a:lnTo>
                <a:lnTo>
                  <a:pt x="11478" y="283152"/>
                </a:lnTo>
                <a:lnTo>
                  <a:pt x="25298" y="239872"/>
                </a:lnTo>
                <a:lnTo>
                  <a:pt x="44035" y="199044"/>
                </a:lnTo>
                <a:lnTo>
                  <a:pt x="67336" y="161020"/>
                </a:lnTo>
                <a:lnTo>
                  <a:pt x="94850" y="126153"/>
                </a:lnTo>
                <a:lnTo>
                  <a:pt x="126224" y="94794"/>
                </a:lnTo>
                <a:lnTo>
                  <a:pt x="161106" y="67294"/>
                </a:lnTo>
                <a:lnTo>
                  <a:pt x="199142" y="44006"/>
                </a:lnTo>
                <a:lnTo>
                  <a:pt x="239982" y="25281"/>
                </a:lnTo>
                <a:lnTo>
                  <a:pt x="283271" y="11470"/>
                </a:lnTo>
                <a:lnTo>
                  <a:pt x="328659" y="2926"/>
                </a:lnTo>
                <a:lnTo>
                  <a:pt x="375793" y="0"/>
                </a:lnTo>
                <a:lnTo>
                  <a:pt x="422926" y="2926"/>
                </a:lnTo>
                <a:lnTo>
                  <a:pt x="468314" y="11470"/>
                </a:lnTo>
                <a:lnTo>
                  <a:pt x="511603" y="25281"/>
                </a:lnTo>
                <a:lnTo>
                  <a:pt x="552443" y="44006"/>
                </a:lnTo>
                <a:lnTo>
                  <a:pt x="590479" y="67294"/>
                </a:lnTo>
                <a:lnTo>
                  <a:pt x="625361" y="94794"/>
                </a:lnTo>
                <a:lnTo>
                  <a:pt x="656735" y="126153"/>
                </a:lnTo>
                <a:lnTo>
                  <a:pt x="684249" y="161020"/>
                </a:lnTo>
                <a:lnTo>
                  <a:pt x="707550" y="199044"/>
                </a:lnTo>
                <a:lnTo>
                  <a:pt x="726287" y="239872"/>
                </a:lnTo>
                <a:lnTo>
                  <a:pt x="740107" y="283152"/>
                </a:lnTo>
                <a:lnTo>
                  <a:pt x="748657" y="328534"/>
                </a:lnTo>
                <a:lnTo>
                  <a:pt x="751586" y="375666"/>
                </a:lnTo>
                <a:lnTo>
                  <a:pt x="748657" y="422799"/>
                </a:lnTo>
                <a:lnTo>
                  <a:pt x="740107" y="468187"/>
                </a:lnTo>
                <a:lnTo>
                  <a:pt x="726287" y="511476"/>
                </a:lnTo>
                <a:lnTo>
                  <a:pt x="707550" y="552316"/>
                </a:lnTo>
                <a:lnTo>
                  <a:pt x="684249" y="590352"/>
                </a:lnTo>
                <a:lnTo>
                  <a:pt x="656735" y="625234"/>
                </a:lnTo>
                <a:lnTo>
                  <a:pt x="625361" y="656608"/>
                </a:lnTo>
                <a:lnTo>
                  <a:pt x="590479" y="684122"/>
                </a:lnTo>
                <a:lnTo>
                  <a:pt x="552443" y="707423"/>
                </a:lnTo>
                <a:lnTo>
                  <a:pt x="511603" y="726160"/>
                </a:lnTo>
                <a:lnTo>
                  <a:pt x="468314" y="739980"/>
                </a:lnTo>
                <a:lnTo>
                  <a:pt x="422926" y="748530"/>
                </a:lnTo>
                <a:lnTo>
                  <a:pt x="375793" y="751459"/>
                </a:lnTo>
                <a:lnTo>
                  <a:pt x="328659" y="748530"/>
                </a:lnTo>
                <a:lnTo>
                  <a:pt x="283271" y="739980"/>
                </a:lnTo>
                <a:lnTo>
                  <a:pt x="239982" y="726160"/>
                </a:lnTo>
                <a:lnTo>
                  <a:pt x="199142" y="707423"/>
                </a:lnTo>
                <a:lnTo>
                  <a:pt x="161106" y="684122"/>
                </a:lnTo>
                <a:lnTo>
                  <a:pt x="126224" y="656608"/>
                </a:lnTo>
                <a:lnTo>
                  <a:pt x="94850" y="625234"/>
                </a:lnTo>
                <a:lnTo>
                  <a:pt x="67336" y="590352"/>
                </a:lnTo>
                <a:lnTo>
                  <a:pt x="44035" y="552316"/>
                </a:lnTo>
                <a:lnTo>
                  <a:pt x="25298" y="511476"/>
                </a:lnTo>
                <a:lnTo>
                  <a:pt x="11478" y="468187"/>
                </a:lnTo>
                <a:lnTo>
                  <a:pt x="2928" y="422799"/>
                </a:lnTo>
                <a:lnTo>
                  <a:pt x="0" y="375666"/>
                </a:lnTo>
                <a:close/>
              </a:path>
            </a:pathLst>
          </a:custGeom>
          <a:ln w="19050">
            <a:solidFill>
              <a:srgbClr val="D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85240" y="2685415"/>
            <a:ext cx="862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BE0000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BE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BE0000"/>
                </a:solidFill>
                <a:latin typeface="Arial"/>
                <a:cs typeface="Arial"/>
              </a:rPr>
              <a:t>utsch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248" y="3234309"/>
            <a:ext cx="1205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BE0000"/>
                </a:solidFill>
                <a:latin typeface="Arial"/>
                <a:cs typeface="Arial"/>
              </a:rPr>
              <a:t>Mathematik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9267" y="5301208"/>
            <a:ext cx="8043545" cy="369570"/>
          </a:xfrm>
          <a:prstGeom prst="rect">
            <a:avLst/>
          </a:prstGeom>
          <a:solidFill>
            <a:srgbClr val="FFFCE9"/>
          </a:solidFill>
          <a:ln w="9525">
            <a:solidFill>
              <a:srgbClr val="BE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b="1" spc="-5" dirty="0">
                <a:latin typeface="Arial"/>
                <a:cs typeface="Arial"/>
              </a:rPr>
              <a:t>Der Fachausschuss entscheidet </a:t>
            </a:r>
            <a:r>
              <a:rPr sz="1800" b="1" dirty="0">
                <a:latin typeface="Arial"/>
                <a:cs typeface="Arial"/>
              </a:rPr>
              <a:t>über die </a:t>
            </a:r>
            <a:r>
              <a:rPr sz="1800" b="1" spc="-5" dirty="0">
                <a:latin typeface="Arial"/>
                <a:cs typeface="Arial"/>
              </a:rPr>
              <a:t>Note mit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Stimmenmehrheit.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8" name="Bild 2" descr="lszlogo_2">
            <a:extLst>
              <a:ext uri="{FF2B5EF4-FFF2-40B4-BE49-F238E27FC236}">
                <a16:creationId xmlns="" xmlns:a16="http://schemas.microsoft.com/office/drawing/2014/main" id="{DAD4FFE3-5CFC-FE40-87F5-A665C2ED1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436224"/>
            <a:ext cx="70651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/>
              <a:t>Ermittlung </a:t>
            </a:r>
            <a:r>
              <a:rPr sz="3200" spc="-5" dirty="0"/>
              <a:t>der</a:t>
            </a:r>
            <a:r>
              <a:rPr sz="3200" spc="-50" dirty="0"/>
              <a:t> </a:t>
            </a:r>
            <a:r>
              <a:rPr sz="3200" dirty="0" err="1"/>
              <a:t>Prüfungsergebnisse</a:t>
            </a:r>
            <a:r>
              <a:rPr lang="de-DE" sz="3200" dirty="0"/>
              <a:t> - HSA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306882" y="3556393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39" h="426085">
                <a:moveTo>
                  <a:pt x="0" y="425691"/>
                </a:moveTo>
                <a:lnTo>
                  <a:pt x="2009013" y="425691"/>
                </a:lnTo>
                <a:lnTo>
                  <a:pt x="2009013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882" y="3556393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882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0" y="644994"/>
                </a:moveTo>
                <a:lnTo>
                  <a:pt x="2009013" y="644994"/>
                </a:lnTo>
                <a:lnTo>
                  <a:pt x="2009013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373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554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3" y="849058"/>
                </a:lnTo>
                <a:lnTo>
                  <a:pt x="2009013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554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3" y="849058"/>
                </a:lnTo>
                <a:lnTo>
                  <a:pt x="2009013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9955" y="4289805"/>
            <a:ext cx="136271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5904">
              <a:lnSpc>
                <a:spcPct val="100000"/>
              </a:lnSpc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882" y="1323835"/>
            <a:ext cx="2009139" cy="468630"/>
          </a:xfrm>
          <a:custGeom>
            <a:avLst/>
            <a:gdLst/>
            <a:ahLst/>
            <a:cxnLst/>
            <a:rect l="l" t="t" r="r" b="b"/>
            <a:pathLst>
              <a:path w="2009139" h="468630">
                <a:moveTo>
                  <a:pt x="0" y="468261"/>
                </a:moveTo>
                <a:lnTo>
                  <a:pt x="2009013" y="468261"/>
                </a:lnTo>
                <a:lnTo>
                  <a:pt x="2009013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6882" y="1323835"/>
            <a:ext cx="2009139" cy="4686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Deutsch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1435" y="1333237"/>
            <a:ext cx="2049145" cy="449827"/>
          </a:xfrm>
          <a:prstGeom prst="rect">
            <a:avLst/>
          </a:prstGeom>
          <a:solidFill>
            <a:srgbClr val="FFFCE9"/>
          </a:solidFill>
          <a:ln w="19050">
            <a:solidFill>
              <a:srgbClr val="BE0000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marL="92075">
              <a:lnSpc>
                <a:spcPts val="1805"/>
              </a:lnSpc>
            </a:pPr>
            <a:r>
              <a:rPr sz="1600" spc="-5" dirty="0" err="1">
                <a:latin typeface="Arial"/>
                <a:cs typeface="Arial"/>
              </a:rPr>
              <a:t>Englisch</a:t>
            </a:r>
            <a:endParaRPr lang="de-DE" sz="1600" spc="-5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3004" y="1320914"/>
            <a:ext cx="2049145" cy="468630"/>
          </a:xfrm>
          <a:custGeom>
            <a:avLst/>
            <a:gdLst/>
            <a:ahLst/>
            <a:cxnLst/>
            <a:rect l="l" t="t" r="r" b="b"/>
            <a:pathLst>
              <a:path w="2049145" h="468630">
                <a:moveTo>
                  <a:pt x="0" y="468261"/>
                </a:moveTo>
                <a:lnTo>
                  <a:pt x="2048764" y="468261"/>
                </a:lnTo>
                <a:lnTo>
                  <a:pt x="2048764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53004" y="1320914"/>
            <a:ext cx="2049145" cy="4686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Mathematik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40093" y="1320914"/>
            <a:ext cx="2009139" cy="468630"/>
          </a:xfrm>
          <a:custGeom>
            <a:avLst/>
            <a:gdLst/>
            <a:ahLst/>
            <a:cxnLst/>
            <a:rect l="l" t="t" r="r" b="b"/>
            <a:pathLst>
              <a:path w="2009140" h="468630">
                <a:moveTo>
                  <a:pt x="0" y="468261"/>
                </a:moveTo>
                <a:lnTo>
                  <a:pt x="2009012" y="468261"/>
                </a:lnTo>
                <a:lnTo>
                  <a:pt x="2009012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90648" y="2123058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882" y="2864675"/>
            <a:ext cx="2009139" cy="619125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908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715"/>
              </a:spcBef>
              <a:tabLst>
                <a:tab pos="1550035" algn="l"/>
              </a:tabLst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	</a:t>
            </a:r>
            <a:r>
              <a:rPr sz="2100" b="1" spc="-7" baseline="-33730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2100" baseline="-3373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Prüfungsleistung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56205" y="4303014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84120" y="3558552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39" h="426085">
                <a:moveTo>
                  <a:pt x="0" y="425691"/>
                </a:moveTo>
                <a:lnTo>
                  <a:pt x="2009012" y="425691"/>
                </a:lnTo>
                <a:lnTo>
                  <a:pt x="2009012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484120" y="3558552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84120" y="2864675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39" h="619125">
                <a:moveTo>
                  <a:pt x="0" y="618934"/>
                </a:moveTo>
                <a:lnTo>
                  <a:pt x="2009012" y="618934"/>
                </a:lnTo>
                <a:lnTo>
                  <a:pt x="2009012" y="0"/>
                </a:lnTo>
                <a:lnTo>
                  <a:pt x="0" y="0"/>
                </a:lnTo>
                <a:lnTo>
                  <a:pt x="0" y="618934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5814" y="2942589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84120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0" y="644994"/>
                </a:moveTo>
                <a:lnTo>
                  <a:pt x="2009012" y="644994"/>
                </a:lnTo>
                <a:lnTo>
                  <a:pt x="2009012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75814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1459" y="2123058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61459" y="3057855"/>
            <a:ext cx="3695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 flipV="1">
            <a:off x="179260" y="2680877"/>
            <a:ext cx="6564440" cy="46178"/>
          </a:xfrm>
          <a:custGeom>
            <a:avLst/>
            <a:gdLst/>
            <a:ahLst/>
            <a:cxnLst/>
            <a:rect l="l" t="t" r="r" b="b"/>
            <a:pathLst>
              <a:path w="8790940">
                <a:moveTo>
                  <a:pt x="0" y="0"/>
                </a:moveTo>
                <a:lnTo>
                  <a:pt x="8790749" y="0"/>
                </a:lnTo>
              </a:path>
            </a:pathLst>
          </a:custGeom>
          <a:ln w="19050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3407" y="2864675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40" h="619125">
                <a:moveTo>
                  <a:pt x="0" y="618934"/>
                </a:moveTo>
                <a:lnTo>
                  <a:pt x="2009013" y="618934"/>
                </a:lnTo>
                <a:lnTo>
                  <a:pt x="2009013" y="0"/>
                </a:lnTo>
                <a:lnTo>
                  <a:pt x="0" y="0"/>
                </a:lnTo>
                <a:lnTo>
                  <a:pt x="0" y="618934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745735" y="2942589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40093" y="1927047"/>
            <a:ext cx="2009139" cy="1556753"/>
          </a:xfrm>
          <a:custGeom>
            <a:avLst/>
            <a:gdLst/>
            <a:ahLst/>
            <a:cxnLst/>
            <a:rect l="l" t="t" r="r" b="b"/>
            <a:pathLst>
              <a:path w="2009140" h="638175">
                <a:moveTo>
                  <a:pt x="0" y="637717"/>
                </a:moveTo>
                <a:lnTo>
                  <a:pt x="2009012" y="637717"/>
                </a:lnTo>
                <a:lnTo>
                  <a:pt x="2009012" y="0"/>
                </a:lnTo>
                <a:lnTo>
                  <a:pt x="0" y="0"/>
                </a:lnTo>
                <a:lnTo>
                  <a:pt x="0" y="637717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953904" y="2530585"/>
            <a:ext cx="11601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 err="1">
                <a:latin typeface="Arial"/>
                <a:cs typeface="Arial"/>
              </a:rPr>
              <a:t>Ergebnis</a:t>
            </a:r>
            <a:r>
              <a:rPr sz="1400" spc="-5" dirty="0">
                <a:latin typeface="Arial"/>
                <a:cs typeface="Arial"/>
              </a:rPr>
              <a:t>  </a:t>
            </a:r>
            <a:r>
              <a:rPr lang="de-DE" sz="1400" dirty="0">
                <a:latin typeface="Arial"/>
                <a:cs typeface="Arial"/>
              </a:rPr>
              <a:t>Projektarbeit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45533" y="1927009"/>
            <a:ext cx="2049145" cy="645160"/>
          </a:xfrm>
          <a:custGeom>
            <a:avLst/>
            <a:gdLst/>
            <a:ahLst/>
            <a:cxnLst/>
            <a:rect l="l" t="t" r="r" b="b"/>
            <a:pathLst>
              <a:path w="2049145" h="645160">
                <a:moveTo>
                  <a:pt x="0" y="644994"/>
                </a:moveTo>
                <a:lnTo>
                  <a:pt x="2049144" y="644994"/>
                </a:lnTo>
                <a:lnTo>
                  <a:pt x="2049144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737861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53407" y="4080535"/>
            <a:ext cx="1990725" cy="417830"/>
          </a:xfrm>
          <a:custGeom>
            <a:avLst/>
            <a:gdLst/>
            <a:ahLst/>
            <a:cxnLst/>
            <a:rect l="l" t="t" r="r" b="b"/>
            <a:pathLst>
              <a:path w="1990725" h="417829">
                <a:moveTo>
                  <a:pt x="0" y="417550"/>
                </a:moveTo>
                <a:lnTo>
                  <a:pt x="1990470" y="417550"/>
                </a:lnTo>
                <a:lnTo>
                  <a:pt x="1990470" y="0"/>
                </a:lnTo>
                <a:lnTo>
                  <a:pt x="0" y="0"/>
                </a:lnTo>
                <a:lnTo>
                  <a:pt x="0" y="41755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653407" y="4080535"/>
            <a:ext cx="1990725" cy="4178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55"/>
              </a:spcBef>
            </a:pPr>
            <a:r>
              <a:rPr sz="1800" spc="-7" baseline="2314" dirty="0">
                <a:latin typeface="Arial"/>
                <a:cs typeface="Arial"/>
              </a:rPr>
              <a:t>Kommunikationsprüfung</a:t>
            </a:r>
            <a:r>
              <a:rPr sz="1800" spc="412" baseline="23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5690" y="2136775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5690" y="3057855"/>
            <a:ext cx="3695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85739" y="2523852"/>
            <a:ext cx="527431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de-DE" sz="1400" b="1" spc="-5" dirty="0">
                <a:latin typeface="Arial"/>
                <a:cs typeface="Arial"/>
              </a:rPr>
              <a:t>100</a:t>
            </a:r>
            <a:r>
              <a:rPr sz="1400" b="1" spc="-5" dirty="0">
                <a:latin typeface="Arial"/>
                <a:cs typeface="Arial"/>
              </a:rPr>
              <a:t>%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45533" y="3558552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40" h="426085">
                <a:moveTo>
                  <a:pt x="0" y="425691"/>
                </a:moveTo>
                <a:lnTo>
                  <a:pt x="2009013" y="425691"/>
                </a:lnTo>
                <a:lnTo>
                  <a:pt x="2009013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645533" y="3558552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70"/>
              </a:spcBef>
              <a:tabLst>
                <a:tab pos="1867535" algn="l"/>
              </a:tabLst>
            </a:pPr>
            <a:r>
              <a:rPr sz="1800" spc="-7" baseline="2314" dirty="0">
                <a:latin typeface="Arial"/>
                <a:cs typeface="Arial"/>
              </a:rPr>
              <a:t>Schriftliche</a:t>
            </a:r>
            <a:r>
              <a:rPr sz="1800" spc="22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Prüfung	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56205" y="4847082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506091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2" y="849058"/>
                </a:lnTo>
                <a:lnTo>
                  <a:pt x="2009012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06091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2" y="849058"/>
                </a:lnTo>
                <a:lnTo>
                  <a:pt x="2009012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597785" y="4289805"/>
            <a:ext cx="136334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8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6540">
              <a:lnSpc>
                <a:spcPct val="100000"/>
              </a:lnSpc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44034" y="4303014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44034" y="4847082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9260" y="4131309"/>
            <a:ext cx="4323080" cy="0"/>
          </a:xfrm>
          <a:custGeom>
            <a:avLst/>
            <a:gdLst/>
            <a:ahLst/>
            <a:cxnLst/>
            <a:rect l="l" t="t" r="r" b="b"/>
            <a:pathLst>
              <a:path w="4323080">
                <a:moveTo>
                  <a:pt x="0" y="0"/>
                </a:moveTo>
                <a:lnTo>
                  <a:pt x="4322635" y="0"/>
                </a:lnTo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Bild 2" descr="lszlogo_2">
            <a:extLst>
              <a:ext uri="{FF2B5EF4-FFF2-40B4-BE49-F238E27FC236}">
                <a16:creationId xmlns="" xmlns:a16="http://schemas.microsoft.com/office/drawing/2014/main" id="{88679E6F-A79F-F541-AE33-0D055FB61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object 13"/>
          <p:cNvSpPr txBox="1"/>
          <p:nvPr/>
        </p:nvSpPr>
        <p:spPr>
          <a:xfrm>
            <a:off x="6837426" y="1327337"/>
            <a:ext cx="2049145" cy="449827"/>
          </a:xfrm>
          <a:prstGeom prst="rect">
            <a:avLst/>
          </a:prstGeom>
          <a:solidFill>
            <a:srgbClr val="FFFCE9"/>
          </a:solidFill>
          <a:ln w="19050">
            <a:solidFill>
              <a:srgbClr val="BE0000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marL="92075">
              <a:lnSpc>
                <a:spcPts val="1805"/>
              </a:lnSpc>
            </a:pPr>
            <a:r>
              <a:rPr lang="de-DE" sz="1600" spc="-5" dirty="0">
                <a:latin typeface="Arial"/>
                <a:cs typeface="Arial"/>
              </a:rPr>
              <a:t>Projektarbeit</a:t>
            </a:r>
          </a:p>
        </p:txBody>
      </p:sp>
    </p:spTree>
    <p:extLst>
      <p:ext uri="{BB962C8B-B14F-4D97-AF65-F5344CB8AC3E}">
        <p14:creationId xmlns:p14="http://schemas.microsoft.com/office/powerpoint/2010/main" val="1747137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436224"/>
            <a:ext cx="70651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/>
              <a:t>Ermittlung </a:t>
            </a:r>
            <a:r>
              <a:rPr sz="3200" spc="-5" dirty="0"/>
              <a:t>der</a:t>
            </a:r>
            <a:r>
              <a:rPr sz="3200" spc="-50" dirty="0"/>
              <a:t> </a:t>
            </a:r>
            <a:r>
              <a:rPr sz="3200" dirty="0" err="1"/>
              <a:t>Prüfungsergebnisse</a:t>
            </a:r>
            <a:r>
              <a:rPr lang="de-DE" sz="3200" dirty="0"/>
              <a:t> - RSA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306882" y="3556393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39" h="426085">
                <a:moveTo>
                  <a:pt x="0" y="425691"/>
                </a:moveTo>
                <a:lnTo>
                  <a:pt x="2009013" y="425691"/>
                </a:lnTo>
                <a:lnTo>
                  <a:pt x="2009013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882" y="3556393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882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0" y="644994"/>
                </a:moveTo>
                <a:lnTo>
                  <a:pt x="2009013" y="644994"/>
                </a:lnTo>
                <a:lnTo>
                  <a:pt x="2009013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373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554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3" y="849058"/>
                </a:lnTo>
                <a:lnTo>
                  <a:pt x="2009013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554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3" y="849058"/>
                </a:lnTo>
                <a:lnTo>
                  <a:pt x="2009013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9955" y="4289805"/>
            <a:ext cx="136271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5904">
              <a:lnSpc>
                <a:spcPct val="100000"/>
              </a:lnSpc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882" y="1323835"/>
            <a:ext cx="2009139" cy="468630"/>
          </a:xfrm>
          <a:custGeom>
            <a:avLst/>
            <a:gdLst/>
            <a:ahLst/>
            <a:cxnLst/>
            <a:rect l="l" t="t" r="r" b="b"/>
            <a:pathLst>
              <a:path w="2009139" h="468630">
                <a:moveTo>
                  <a:pt x="0" y="468261"/>
                </a:moveTo>
                <a:lnTo>
                  <a:pt x="2009013" y="468261"/>
                </a:lnTo>
                <a:lnTo>
                  <a:pt x="2009013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6882" y="1323835"/>
            <a:ext cx="2009139" cy="4686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Deutsch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1435" y="1333237"/>
            <a:ext cx="2049145" cy="449827"/>
          </a:xfrm>
          <a:prstGeom prst="rect">
            <a:avLst/>
          </a:prstGeom>
          <a:solidFill>
            <a:srgbClr val="FFFCE9"/>
          </a:solidFill>
          <a:ln w="19050">
            <a:solidFill>
              <a:srgbClr val="BE0000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marL="92075">
              <a:lnSpc>
                <a:spcPts val="1805"/>
              </a:lnSpc>
            </a:pPr>
            <a:r>
              <a:rPr sz="1600" spc="-5" dirty="0" err="1">
                <a:latin typeface="Arial"/>
                <a:cs typeface="Arial"/>
              </a:rPr>
              <a:t>Englisch</a:t>
            </a:r>
            <a:endParaRPr lang="de-DE" sz="1600" spc="-5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3004" y="1320914"/>
            <a:ext cx="2049145" cy="468630"/>
          </a:xfrm>
          <a:custGeom>
            <a:avLst/>
            <a:gdLst/>
            <a:ahLst/>
            <a:cxnLst/>
            <a:rect l="l" t="t" r="r" b="b"/>
            <a:pathLst>
              <a:path w="2049145" h="468630">
                <a:moveTo>
                  <a:pt x="0" y="468261"/>
                </a:moveTo>
                <a:lnTo>
                  <a:pt x="2048764" y="468261"/>
                </a:lnTo>
                <a:lnTo>
                  <a:pt x="2048764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53004" y="1320914"/>
            <a:ext cx="2049145" cy="4686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Mathematik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40093" y="1320914"/>
            <a:ext cx="2009139" cy="468630"/>
          </a:xfrm>
          <a:custGeom>
            <a:avLst/>
            <a:gdLst/>
            <a:ahLst/>
            <a:cxnLst/>
            <a:rect l="l" t="t" r="r" b="b"/>
            <a:pathLst>
              <a:path w="2009140" h="468630">
                <a:moveTo>
                  <a:pt x="0" y="468261"/>
                </a:moveTo>
                <a:lnTo>
                  <a:pt x="2009012" y="468261"/>
                </a:lnTo>
                <a:lnTo>
                  <a:pt x="2009012" y="0"/>
                </a:lnTo>
                <a:lnTo>
                  <a:pt x="0" y="0"/>
                </a:lnTo>
                <a:lnTo>
                  <a:pt x="0" y="46826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840093" y="1320914"/>
            <a:ext cx="2009139" cy="4686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844"/>
              </a:spcBef>
            </a:pPr>
            <a:r>
              <a:rPr sz="1600" spc="-10" dirty="0">
                <a:latin typeface="Arial"/>
                <a:cs typeface="Arial"/>
              </a:rPr>
              <a:t>Wahlpflichtfach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90648" y="2123058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882" y="2864675"/>
            <a:ext cx="2009139" cy="619125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908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715"/>
              </a:spcBef>
              <a:tabLst>
                <a:tab pos="1550035" algn="l"/>
              </a:tabLst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	</a:t>
            </a:r>
            <a:r>
              <a:rPr sz="2100" b="1" spc="-7" baseline="-33730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2100" baseline="-3373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Prüfungsleistung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56205" y="4303014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84120" y="3558552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39" h="426085">
                <a:moveTo>
                  <a:pt x="0" y="425691"/>
                </a:moveTo>
                <a:lnTo>
                  <a:pt x="2009012" y="425691"/>
                </a:lnTo>
                <a:lnTo>
                  <a:pt x="2009012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484120" y="3558552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84120" y="2864675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39" h="619125">
                <a:moveTo>
                  <a:pt x="0" y="618934"/>
                </a:moveTo>
                <a:lnTo>
                  <a:pt x="2009012" y="618934"/>
                </a:lnTo>
                <a:lnTo>
                  <a:pt x="2009012" y="0"/>
                </a:lnTo>
                <a:lnTo>
                  <a:pt x="0" y="0"/>
                </a:lnTo>
                <a:lnTo>
                  <a:pt x="0" y="618934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5814" y="2942589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84120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0" y="644994"/>
                </a:moveTo>
                <a:lnTo>
                  <a:pt x="2009012" y="644994"/>
                </a:lnTo>
                <a:lnTo>
                  <a:pt x="2009012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75814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1459" y="2123058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61459" y="3057855"/>
            <a:ext cx="3695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9260" y="2707004"/>
            <a:ext cx="8790940" cy="0"/>
          </a:xfrm>
          <a:custGeom>
            <a:avLst/>
            <a:gdLst/>
            <a:ahLst/>
            <a:cxnLst/>
            <a:rect l="l" t="t" r="r" b="b"/>
            <a:pathLst>
              <a:path w="8790940">
                <a:moveTo>
                  <a:pt x="0" y="0"/>
                </a:moveTo>
                <a:lnTo>
                  <a:pt x="8790749" y="0"/>
                </a:lnTo>
              </a:path>
            </a:pathLst>
          </a:custGeom>
          <a:ln w="19050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3407" y="2864675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40" h="619125">
                <a:moveTo>
                  <a:pt x="0" y="618934"/>
                </a:moveTo>
                <a:lnTo>
                  <a:pt x="2009013" y="618934"/>
                </a:lnTo>
                <a:lnTo>
                  <a:pt x="2009013" y="0"/>
                </a:lnTo>
                <a:lnTo>
                  <a:pt x="0" y="0"/>
                </a:lnTo>
                <a:lnTo>
                  <a:pt x="0" y="618934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745735" y="2942589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40093" y="1927047"/>
            <a:ext cx="2009139" cy="638175"/>
          </a:xfrm>
          <a:custGeom>
            <a:avLst/>
            <a:gdLst/>
            <a:ahLst/>
            <a:cxnLst/>
            <a:rect l="l" t="t" r="r" b="b"/>
            <a:pathLst>
              <a:path w="2009140" h="638175">
                <a:moveTo>
                  <a:pt x="0" y="637717"/>
                </a:moveTo>
                <a:lnTo>
                  <a:pt x="2009012" y="637717"/>
                </a:lnTo>
                <a:lnTo>
                  <a:pt x="2009012" y="0"/>
                </a:lnTo>
                <a:lnTo>
                  <a:pt x="0" y="0"/>
                </a:lnTo>
                <a:lnTo>
                  <a:pt x="0" y="637717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932676" y="2014220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45533" y="1927009"/>
            <a:ext cx="2049145" cy="645160"/>
          </a:xfrm>
          <a:custGeom>
            <a:avLst/>
            <a:gdLst/>
            <a:ahLst/>
            <a:cxnLst/>
            <a:rect l="l" t="t" r="r" b="b"/>
            <a:pathLst>
              <a:path w="2049145" h="645160">
                <a:moveTo>
                  <a:pt x="0" y="644994"/>
                </a:moveTo>
                <a:lnTo>
                  <a:pt x="2049144" y="644994"/>
                </a:lnTo>
                <a:lnTo>
                  <a:pt x="2049144" y="0"/>
                </a:lnTo>
                <a:lnTo>
                  <a:pt x="0" y="0"/>
                </a:lnTo>
                <a:lnTo>
                  <a:pt x="0" y="644994"/>
                </a:lnTo>
                <a:close/>
              </a:path>
            </a:pathLst>
          </a:custGeom>
          <a:solidFill>
            <a:srgbClr val="FF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737861" y="2017902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53407" y="4080535"/>
            <a:ext cx="1990725" cy="417830"/>
          </a:xfrm>
          <a:custGeom>
            <a:avLst/>
            <a:gdLst/>
            <a:ahLst/>
            <a:cxnLst/>
            <a:rect l="l" t="t" r="r" b="b"/>
            <a:pathLst>
              <a:path w="1990725" h="417829">
                <a:moveTo>
                  <a:pt x="0" y="417550"/>
                </a:moveTo>
                <a:lnTo>
                  <a:pt x="1990470" y="417550"/>
                </a:lnTo>
                <a:lnTo>
                  <a:pt x="1990470" y="0"/>
                </a:lnTo>
                <a:lnTo>
                  <a:pt x="0" y="0"/>
                </a:lnTo>
                <a:lnTo>
                  <a:pt x="0" y="41755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653407" y="4080535"/>
            <a:ext cx="1990725" cy="417830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55"/>
              </a:spcBef>
            </a:pPr>
            <a:r>
              <a:rPr sz="1800" spc="-7" baseline="2314" dirty="0">
                <a:latin typeface="Arial"/>
                <a:cs typeface="Arial"/>
              </a:rPr>
              <a:t>Kommunikationsprüfung</a:t>
            </a:r>
            <a:r>
              <a:rPr sz="1800" spc="412" baseline="23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837426" y="4080509"/>
            <a:ext cx="1995805" cy="621665"/>
          </a:xfrm>
          <a:custGeom>
            <a:avLst/>
            <a:gdLst/>
            <a:ahLst/>
            <a:cxnLst/>
            <a:rect l="l" t="t" r="r" b="b"/>
            <a:pathLst>
              <a:path w="1995804" h="621664">
                <a:moveTo>
                  <a:pt x="0" y="621664"/>
                </a:moveTo>
                <a:lnTo>
                  <a:pt x="1995424" y="621664"/>
                </a:lnTo>
                <a:lnTo>
                  <a:pt x="1995424" y="0"/>
                </a:lnTo>
                <a:lnTo>
                  <a:pt x="0" y="0"/>
                </a:lnTo>
                <a:lnTo>
                  <a:pt x="0" y="621664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37426" y="4080509"/>
            <a:ext cx="1995805" cy="621665"/>
          </a:xfrm>
          <a:custGeom>
            <a:avLst/>
            <a:gdLst/>
            <a:ahLst/>
            <a:cxnLst/>
            <a:rect l="l" t="t" r="r" b="b"/>
            <a:pathLst>
              <a:path w="1995804" h="621664">
                <a:moveTo>
                  <a:pt x="0" y="621664"/>
                </a:moveTo>
                <a:lnTo>
                  <a:pt x="1995424" y="621664"/>
                </a:lnTo>
                <a:lnTo>
                  <a:pt x="1995424" y="0"/>
                </a:lnTo>
                <a:lnTo>
                  <a:pt x="0" y="0"/>
                </a:lnTo>
                <a:lnTo>
                  <a:pt x="0" y="621664"/>
                </a:lnTo>
                <a:close/>
              </a:path>
            </a:pathLst>
          </a:custGeom>
          <a:ln w="19050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929881" y="4116070"/>
            <a:ext cx="16541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Praktische Prüfung oder  </a:t>
            </a:r>
            <a:r>
              <a:rPr sz="1200" dirty="0" err="1">
                <a:latin typeface="Arial"/>
                <a:cs typeface="Arial"/>
              </a:rPr>
              <a:t>K</a:t>
            </a:r>
            <a:r>
              <a:rPr sz="1200" spc="-5" dirty="0" err="1">
                <a:latin typeface="Arial"/>
                <a:cs typeface="Arial"/>
              </a:rPr>
              <a:t>o</a:t>
            </a:r>
            <a:r>
              <a:rPr sz="1200" spc="5" dirty="0" err="1">
                <a:latin typeface="Arial"/>
                <a:cs typeface="Arial"/>
              </a:rPr>
              <a:t>mm</a:t>
            </a:r>
            <a:r>
              <a:rPr sz="1200" spc="-5" dirty="0" err="1">
                <a:latin typeface="Arial"/>
                <a:cs typeface="Arial"/>
              </a:rPr>
              <a:t>u</a:t>
            </a:r>
            <a:r>
              <a:rPr sz="1200" spc="-15" dirty="0" err="1">
                <a:latin typeface="Arial"/>
                <a:cs typeface="Arial"/>
              </a:rPr>
              <a:t>n</a:t>
            </a:r>
            <a:r>
              <a:rPr sz="1200" spc="-5" dirty="0" err="1">
                <a:latin typeface="Arial"/>
                <a:cs typeface="Arial"/>
              </a:rPr>
              <a:t>ik</a:t>
            </a:r>
            <a:r>
              <a:rPr sz="1200" spc="-15" dirty="0" err="1">
                <a:latin typeface="Arial"/>
                <a:cs typeface="Arial"/>
              </a:rPr>
              <a:t>a</a:t>
            </a:r>
            <a:r>
              <a:rPr sz="1200" dirty="0" err="1">
                <a:latin typeface="Arial"/>
                <a:cs typeface="Arial"/>
              </a:rPr>
              <a:t>ti</a:t>
            </a:r>
            <a:r>
              <a:rPr sz="1200" spc="-15" dirty="0" err="1">
                <a:latin typeface="Arial"/>
                <a:cs typeface="Arial"/>
              </a:rPr>
              <a:t>on</a:t>
            </a:r>
            <a:r>
              <a:rPr sz="1200" spc="-5" dirty="0" err="1">
                <a:latin typeface="Arial"/>
                <a:cs typeface="Arial"/>
              </a:rPr>
              <a:t>spr</a:t>
            </a:r>
            <a:r>
              <a:rPr sz="1200" spc="-20" dirty="0" err="1">
                <a:latin typeface="Arial"/>
                <a:cs typeface="Arial"/>
              </a:rPr>
              <a:t>ü</a:t>
            </a:r>
            <a:r>
              <a:rPr sz="1200" dirty="0" err="1">
                <a:latin typeface="Arial"/>
                <a:cs typeface="Arial"/>
              </a:rPr>
              <a:t>f</a:t>
            </a:r>
            <a:r>
              <a:rPr sz="1200" spc="5" dirty="0" err="1">
                <a:latin typeface="Arial"/>
                <a:cs typeface="Arial"/>
              </a:rPr>
              <a:t>u</a:t>
            </a:r>
            <a:r>
              <a:rPr sz="1200" spc="-15" dirty="0" err="1">
                <a:latin typeface="Arial"/>
                <a:cs typeface="Arial"/>
              </a:rPr>
              <a:t>n</a:t>
            </a:r>
            <a:r>
              <a:rPr sz="1200" spc="-5" dirty="0" err="1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685276" y="4169155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5690" y="2136775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5690" y="3057855"/>
            <a:ext cx="3695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43265" y="2136775"/>
            <a:ext cx="369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30568" y="2864675"/>
            <a:ext cx="2009139" cy="619125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908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15"/>
              </a:spcBef>
              <a:tabLst>
                <a:tab pos="1519555" algn="l"/>
              </a:tabLst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	</a:t>
            </a:r>
            <a:r>
              <a:rPr sz="2100" b="1" spc="-7" baseline="-33730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2100" baseline="-3373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Prüfungsleistung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45533" y="3558552"/>
            <a:ext cx="2009139" cy="426084"/>
          </a:xfrm>
          <a:custGeom>
            <a:avLst/>
            <a:gdLst/>
            <a:ahLst/>
            <a:cxnLst/>
            <a:rect l="l" t="t" r="r" b="b"/>
            <a:pathLst>
              <a:path w="2009140" h="426085">
                <a:moveTo>
                  <a:pt x="0" y="425691"/>
                </a:moveTo>
                <a:lnTo>
                  <a:pt x="2009013" y="425691"/>
                </a:lnTo>
                <a:lnTo>
                  <a:pt x="2009013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645533" y="3558552"/>
            <a:ext cx="2009139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70"/>
              </a:spcBef>
              <a:tabLst>
                <a:tab pos="1867535" algn="l"/>
              </a:tabLst>
            </a:pPr>
            <a:r>
              <a:rPr sz="1800" spc="-7" baseline="2314" dirty="0">
                <a:latin typeface="Arial"/>
                <a:cs typeface="Arial"/>
              </a:rPr>
              <a:t>Schriftliche</a:t>
            </a:r>
            <a:r>
              <a:rPr sz="1800" spc="22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Prüfung	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841997" y="3554107"/>
            <a:ext cx="1980564" cy="426084"/>
          </a:xfrm>
          <a:custGeom>
            <a:avLst/>
            <a:gdLst/>
            <a:ahLst/>
            <a:cxnLst/>
            <a:rect l="l" t="t" r="r" b="b"/>
            <a:pathLst>
              <a:path w="1980565" h="426085">
                <a:moveTo>
                  <a:pt x="0" y="425691"/>
                </a:moveTo>
                <a:lnTo>
                  <a:pt x="1980311" y="425691"/>
                </a:lnTo>
                <a:lnTo>
                  <a:pt x="1980311" y="0"/>
                </a:lnTo>
                <a:lnTo>
                  <a:pt x="0" y="0"/>
                </a:lnTo>
                <a:lnTo>
                  <a:pt x="0" y="425691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841997" y="3554107"/>
            <a:ext cx="1980564" cy="426084"/>
          </a:xfrm>
          <a:prstGeom prst="rect">
            <a:avLst/>
          </a:prstGeom>
          <a:ln w="19050">
            <a:solidFill>
              <a:srgbClr val="BE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819"/>
              </a:spcBef>
              <a:tabLst>
                <a:tab pos="1842770" algn="l"/>
              </a:tabLst>
            </a:pPr>
            <a:r>
              <a:rPr sz="1800" spc="-7" baseline="4629" dirty="0">
                <a:latin typeface="Arial"/>
                <a:cs typeface="Arial"/>
              </a:rPr>
              <a:t>Schriftliche</a:t>
            </a:r>
            <a:r>
              <a:rPr sz="1800" spc="22" baseline="4629" dirty="0">
                <a:latin typeface="Arial"/>
                <a:cs typeface="Arial"/>
              </a:rPr>
              <a:t> </a:t>
            </a:r>
            <a:r>
              <a:rPr sz="1800" spc="-7" baseline="4629" dirty="0">
                <a:latin typeface="Arial"/>
                <a:cs typeface="Arial"/>
              </a:rPr>
              <a:t>Prüfung	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56205" y="4847082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506091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2" y="849058"/>
                </a:lnTo>
                <a:lnTo>
                  <a:pt x="2009012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06091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2" y="849058"/>
                </a:lnTo>
                <a:lnTo>
                  <a:pt x="2009012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597785" y="4289805"/>
            <a:ext cx="136334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8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6540">
              <a:lnSpc>
                <a:spcPct val="100000"/>
              </a:lnSpc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44034" y="4303014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44034" y="4847082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9260" y="4131309"/>
            <a:ext cx="4323080" cy="0"/>
          </a:xfrm>
          <a:custGeom>
            <a:avLst/>
            <a:gdLst/>
            <a:ahLst/>
            <a:cxnLst/>
            <a:rect l="l" t="t" r="r" b="b"/>
            <a:pathLst>
              <a:path w="4323080">
                <a:moveTo>
                  <a:pt x="0" y="0"/>
                </a:moveTo>
                <a:lnTo>
                  <a:pt x="4322635" y="0"/>
                </a:lnTo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Bild 2" descr="lszlogo_2">
            <a:extLst>
              <a:ext uri="{FF2B5EF4-FFF2-40B4-BE49-F238E27FC236}">
                <a16:creationId xmlns="" xmlns:a16="http://schemas.microsoft.com/office/drawing/2014/main" id="{88679E6F-A79F-F541-AE33-0D055FB61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86700" cy="623889"/>
          </a:xfrm>
        </p:spPr>
        <p:txBody>
          <a:bodyPr/>
          <a:lstStyle/>
          <a:p>
            <a:r>
              <a:rPr lang="de-DE" dirty="0"/>
              <a:t>Terminplan HSA und RSA </a:t>
            </a:r>
            <a:r>
              <a:rPr lang="de-DE" dirty="0" smtClean="0"/>
              <a:t>2021/2022</a:t>
            </a:r>
            <a:endParaRPr lang="de-DE" dirty="0"/>
          </a:p>
        </p:txBody>
      </p:sp>
      <p:pic>
        <p:nvPicPr>
          <p:cNvPr id="7" name="Bild 2" descr="lszlogo_2">
            <a:extLst>
              <a:ext uri="{FF2B5EF4-FFF2-40B4-BE49-F238E27FC236}">
                <a16:creationId xmlns="" xmlns:a16="http://schemas.microsoft.com/office/drawing/2014/main" id="{88679E6F-A79F-F541-AE33-0D055FB61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424740"/>
              </p:ext>
            </p:extLst>
          </p:nvPr>
        </p:nvGraphicFramePr>
        <p:xfrm>
          <a:off x="726077" y="762001"/>
          <a:ext cx="6019800" cy="6095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930"/>
                <a:gridCol w="4432870"/>
              </a:tblGrid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September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393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Information der Abschlussklassen durch die Schulleitung (Klassenzimmer)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Information der Eltern durch die Klassenleitungen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Februar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393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Montag, 14.02. – Freitag, 18.02.22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Projektarbeit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März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393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08.03.2022</a:t>
                      </a:r>
                      <a:br>
                        <a:rPr lang="de-DE" sz="1000">
                          <a:effectLst/>
                        </a:rPr>
                      </a:br>
                      <a:r>
                        <a:rPr lang="de-DE" sz="1000">
                          <a:effectLst/>
                        </a:rPr>
                        <a:t>Mittwoch, 09.03.2022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Kommunikationsprüfung Englisch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April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589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/>
                      </a:r>
                      <a:br>
                        <a:rPr lang="de-DE" sz="1000">
                          <a:effectLst/>
                        </a:rPr>
                      </a:br>
                      <a:r>
                        <a:rPr lang="de-DE" sz="1000">
                          <a:effectLst/>
                        </a:rPr>
                        <a:t>Mittwoch 06.04. – Freitag 08.04.22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Praktische Prüfung WPF</a:t>
                      </a:r>
                      <a:r>
                        <a:rPr lang="de-DE" sz="1000">
                          <a:effectLst/>
                        </a:rPr>
                        <a:t/>
                      </a:r>
                      <a:br>
                        <a:rPr lang="de-DE" sz="1000">
                          <a:effectLst/>
                        </a:rPr>
                      </a:br>
                      <a:r>
                        <a:rPr lang="de-DE" sz="1000">
                          <a:effectLst/>
                        </a:rPr>
                        <a:t>AES und 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Kommunikationsprüfung Französisch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Mai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Freitag, 13.05.22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Bekanntgabe Anmeldenoten an die Eltern/ Rückgabe mit Unterschrift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17.05.22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Prüfung Deutsch RS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Donnerstag, 19.05.22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Prüfung Mathe RS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24.05.22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Prüfung Englisch RS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31.05.22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Prüfung WPF T, AES, F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Juni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21.06.22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NT Deutsch RS und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Mittwoch, 22.06.22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NT Mathematik RS und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Donnerstag, 23.06.22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NT Englisch RS und HS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Freitag, 24.06.22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>
                          <a:effectLst/>
                        </a:rPr>
                        <a:t>NT Wahlpflichtfach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393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Dienstag, 28.06.22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Notenbekanntgabe an Schüler*innen und Eltern, danach freiwilliger Unterricht D u M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Mittwoch 29.06.22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Anmeldung mündliche Prüfung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Juli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04.07 – 12.07.22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Mündliche Prüfungen (Wangen, Amtzell, Leutkirch)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  <a:tr h="196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Donnerstag, 21.07.22</a:t>
                      </a:r>
                      <a:endParaRPr lang="de-D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u="sng" dirty="0">
                          <a:effectLst/>
                        </a:rPr>
                        <a:t>Abschlussfeier der Abschlussklassen</a:t>
                      </a: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59" marR="384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06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66612" y="1231011"/>
            <a:ext cx="7426997" cy="4395978"/>
            <a:chOff x="1155481" y="498348"/>
            <a:chExt cx="9902663" cy="5861304"/>
          </a:xfrm>
        </p:grpSpPr>
        <p:sp>
          <p:nvSpPr>
            <p:cNvPr id="29" name="Oval 5">
              <a:extLst>
                <a:ext uri="{FF2B5EF4-FFF2-40B4-BE49-F238E27FC236}">
                  <a16:creationId xmlns=""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1" name="Oval 5">
              <a:extLst>
                <a:ext uri="{FF2B5EF4-FFF2-40B4-BE49-F238E27FC236}">
                  <a16:creationId xmlns=""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74320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143000" y="2939654"/>
            <a:ext cx="6858000" cy="1035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marR="5080" algn="ctr" defTabSz="914400"/>
            <a:r>
              <a:rPr lang="en-US" sz="3000" kern="1200" spc="-5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Hauptschulabschlussprüfung</a:t>
            </a:r>
            <a:r>
              <a:rPr lang="en-US" sz="3000" kern="1200" spc="-5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und  </a:t>
            </a:r>
            <a:r>
              <a:rPr lang="en-US" sz="3000" kern="1200" spc="-5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Realschulabschlussprüfung</a:t>
            </a:r>
            <a:endParaRPr lang="en-US" sz="3000" kern="1200" spc="-5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4330030"/>
            <a:ext cx="6858000" cy="1131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Gerne</a:t>
            </a: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beantworten</a:t>
            </a: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</a:t>
            </a: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Ihre</a:t>
            </a: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Fragen</a:t>
            </a: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en-US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7" name="Bild 2" descr="lszlogo_2">
            <a:extLst>
              <a:ext uri="{FF2B5EF4-FFF2-40B4-BE49-F238E27FC236}">
                <a16:creationId xmlns="" xmlns:a16="http://schemas.microsoft.com/office/drawing/2014/main" id="{0D3E29D8-E6FA-A949-A594-7401BF3E9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924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10553"/>
              </p:ext>
            </p:extLst>
          </p:nvPr>
        </p:nvGraphicFramePr>
        <p:xfrm>
          <a:off x="1859915" y="990600"/>
          <a:ext cx="5424170" cy="45537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0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2400" b="1" spc="-40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Teile </a:t>
                      </a:r>
                      <a:r>
                        <a:rPr sz="24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sz="2400" b="1" spc="1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Hauptschulabschluss-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Realschulabschluss-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schriftliche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Kommunikationsprüfung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(Englisch)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mündliche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just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schriftliche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Prüfung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 marR="41465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Kommunikationsprüfung  (Pflicht- und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Wahlpflicht-  fremdsprache)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mündliche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Prüfung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485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Projektarbeit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03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praktische Prüfung in 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Technik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oder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AES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078393DA-E498-1242-8833-B1C004074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41296"/>
              </p:ext>
            </p:extLst>
          </p:nvPr>
        </p:nvGraphicFramePr>
        <p:xfrm>
          <a:off x="1859915" y="838200"/>
          <a:ext cx="5424170" cy="4549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0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24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Prüfungsfächer </a:t>
                      </a:r>
                      <a:r>
                        <a:rPr sz="2400" b="1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schriftliche</a:t>
                      </a:r>
                      <a:r>
                        <a:rPr sz="2400" b="1" spc="-2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Prüfungen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Hauptschulabschluss-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Realschulabschluss-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98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1440" marR="156400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Deutsch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Mathe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atik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Englisch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92075" marR="81788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Deutsch  </a:t>
                      </a:r>
                      <a:r>
                        <a:rPr sz="1600" spc="-5" dirty="0" err="1">
                          <a:latin typeface="Arial"/>
                          <a:cs typeface="Arial"/>
                        </a:rPr>
                        <a:t>Mathematik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 </a:t>
                      </a:r>
                      <a:r>
                        <a:rPr lang="de-DE" sz="1600" dirty="0">
                          <a:latin typeface="Arial"/>
                          <a:cs typeface="Arial"/>
                        </a:rPr>
                        <a:t>Englisch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-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92075" marR="65849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Wahlpflichtfach 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(Technik,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AES </a:t>
                      </a:r>
                      <a:r>
                        <a:rPr sz="1600" spc="-5" dirty="0" err="1">
                          <a:latin typeface="Arial"/>
                          <a:cs typeface="Arial"/>
                        </a:rPr>
                        <a:t>oder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5" dirty="0">
                          <a:latin typeface="Arial"/>
                          <a:cs typeface="Arial"/>
                        </a:rPr>
                        <a:t>Französisch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C6F36741-60AD-4248-B59A-E77C612A8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478" y="612139"/>
            <a:ext cx="5923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Dauer der schriftlichen</a:t>
            </a:r>
            <a:r>
              <a:rPr sz="3200" spc="-10" dirty="0"/>
              <a:t> </a:t>
            </a:r>
            <a:r>
              <a:rPr sz="3200" spc="5" dirty="0"/>
              <a:t>Prüfungen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547622" y="2435009"/>
            <a:ext cx="864235" cy="493395"/>
          </a:xfrm>
          <a:custGeom>
            <a:avLst/>
            <a:gdLst/>
            <a:ahLst/>
            <a:cxnLst/>
            <a:rect l="l" t="t" r="r" b="b"/>
            <a:pathLst>
              <a:path w="864235" h="493394">
                <a:moveTo>
                  <a:pt x="0" y="493102"/>
                </a:moveTo>
                <a:lnTo>
                  <a:pt x="864095" y="493102"/>
                </a:lnTo>
                <a:lnTo>
                  <a:pt x="864095" y="0"/>
                </a:lnTo>
                <a:lnTo>
                  <a:pt x="0" y="0"/>
                </a:lnTo>
                <a:lnTo>
                  <a:pt x="0" y="493102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11729" y="2435009"/>
            <a:ext cx="936625" cy="493395"/>
          </a:xfrm>
          <a:custGeom>
            <a:avLst/>
            <a:gdLst/>
            <a:ahLst/>
            <a:cxnLst/>
            <a:rect l="l" t="t" r="r" b="b"/>
            <a:pathLst>
              <a:path w="936625" h="493394">
                <a:moveTo>
                  <a:pt x="0" y="493102"/>
                </a:moveTo>
                <a:lnTo>
                  <a:pt x="936104" y="493102"/>
                </a:lnTo>
                <a:lnTo>
                  <a:pt x="936104" y="0"/>
                </a:lnTo>
                <a:lnTo>
                  <a:pt x="0" y="0"/>
                </a:lnTo>
                <a:lnTo>
                  <a:pt x="0" y="493102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7846" y="2435009"/>
            <a:ext cx="792480" cy="493395"/>
          </a:xfrm>
          <a:custGeom>
            <a:avLst/>
            <a:gdLst/>
            <a:ahLst/>
            <a:cxnLst/>
            <a:rect l="l" t="t" r="r" b="b"/>
            <a:pathLst>
              <a:path w="792479" h="493394">
                <a:moveTo>
                  <a:pt x="0" y="493102"/>
                </a:moveTo>
                <a:lnTo>
                  <a:pt x="792086" y="493102"/>
                </a:lnTo>
                <a:lnTo>
                  <a:pt x="792086" y="0"/>
                </a:lnTo>
                <a:lnTo>
                  <a:pt x="0" y="0"/>
                </a:lnTo>
                <a:lnTo>
                  <a:pt x="0" y="493102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22" y="2928111"/>
            <a:ext cx="864235" cy="487680"/>
          </a:xfrm>
          <a:custGeom>
            <a:avLst/>
            <a:gdLst/>
            <a:ahLst/>
            <a:cxnLst/>
            <a:rect l="l" t="t" r="r" b="b"/>
            <a:pathLst>
              <a:path w="864235" h="487679">
                <a:moveTo>
                  <a:pt x="0" y="487679"/>
                </a:moveTo>
                <a:lnTo>
                  <a:pt x="864095" y="487679"/>
                </a:lnTo>
                <a:lnTo>
                  <a:pt x="864095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11729" y="2928111"/>
            <a:ext cx="936625" cy="487680"/>
          </a:xfrm>
          <a:custGeom>
            <a:avLst/>
            <a:gdLst/>
            <a:ahLst/>
            <a:cxnLst/>
            <a:rect l="l" t="t" r="r" b="b"/>
            <a:pathLst>
              <a:path w="936625" h="487679">
                <a:moveTo>
                  <a:pt x="0" y="487679"/>
                </a:moveTo>
                <a:lnTo>
                  <a:pt x="936104" y="487679"/>
                </a:lnTo>
                <a:lnTo>
                  <a:pt x="936104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47846" y="2928111"/>
            <a:ext cx="792480" cy="487680"/>
          </a:xfrm>
          <a:custGeom>
            <a:avLst/>
            <a:gdLst/>
            <a:ahLst/>
            <a:cxnLst/>
            <a:rect l="l" t="t" r="r" b="b"/>
            <a:pathLst>
              <a:path w="792479" h="487679">
                <a:moveTo>
                  <a:pt x="0" y="487679"/>
                </a:moveTo>
                <a:lnTo>
                  <a:pt x="792086" y="487679"/>
                </a:lnTo>
                <a:lnTo>
                  <a:pt x="792086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87988"/>
              </p:ext>
            </p:extLst>
          </p:nvPr>
        </p:nvGraphicFramePr>
        <p:xfrm>
          <a:off x="819152" y="1910460"/>
          <a:ext cx="3600448" cy="1498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59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1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HAUPTSCHUL-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454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ABSCHLUSS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140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3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Fach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212090" marR="184150" indent="-215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300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Dauer</a:t>
                      </a:r>
                      <a:r>
                        <a:rPr sz="1300" spc="-60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in  Minuten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180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135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120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78005"/>
              </p:ext>
            </p:extLst>
          </p:nvPr>
        </p:nvGraphicFramePr>
        <p:xfrm>
          <a:off x="3549265" y="3998504"/>
          <a:ext cx="4664710" cy="1440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70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870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8709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96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3215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REALSCHULABSCHLUSS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219"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3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Fach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4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374650" marR="212725" indent="-1524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b="1" spc="-10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3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3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3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13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0347">
                <a:tc>
                  <a:txBody>
                    <a:bodyPr/>
                    <a:lstStyle/>
                    <a:p>
                      <a:pPr marL="207645" marR="180340" indent="-215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Dauer</a:t>
                      </a:r>
                      <a:r>
                        <a:rPr sz="1300" spc="-60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in  Minuten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240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210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150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120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8" name="Bild 2" descr="lszlogo_2">
            <a:extLst>
              <a:ext uri="{FF2B5EF4-FFF2-40B4-BE49-F238E27FC236}">
                <a16:creationId xmlns="" xmlns:a16="http://schemas.microsoft.com/office/drawing/2014/main" id="{2CE82552-59DE-0C4D-B8CD-D442A8D2B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97763"/>
              </p:ext>
            </p:extLst>
          </p:nvPr>
        </p:nvGraphicFramePr>
        <p:xfrm>
          <a:off x="1859915" y="533400"/>
          <a:ext cx="5424170" cy="5214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9043"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Schriftliche Abschlussprüfungen</a:t>
                      </a:r>
                      <a:r>
                        <a:rPr sz="1800" b="1" spc="-40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Deutsch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73455" marR="267970" indent="-698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Hau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tsc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ula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74725" marR="339090" indent="-6254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6189"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180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Pflichtteil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217804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A1: Sachtext: Aufgaben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zu 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Textverständnis,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Grammatik, Orthografie,  Analyse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usw.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762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A2: Lektüre: 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Textverständnis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und  produktive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Aufgaben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r>
                        <a:rPr sz="1600" u="heavy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Wahlteil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4340" marR="215900" indent="-342900">
                        <a:lnSpc>
                          <a:spcPct val="100000"/>
                        </a:lnSpc>
                        <a:buAutoNum type="alphaLcParenR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Textgebundene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lineare  Erörterung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lphaLcParenR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Textbeschreibung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Lyrik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43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oder Prosa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4516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240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r>
                        <a:rPr sz="1600" u="heavy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Pflichtteil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 marR="21717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A1: Sachtext: Aufgaben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zu 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Textverständnis,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Grammatik, Orthografie,  Analyse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usw.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 marR="7613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A2: Lektüre: 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Textverständnis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und  produktive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Aufgaben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r>
                        <a:rPr sz="1600" u="heavy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Wahlteil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434975" marR="197485" indent="-342900">
                        <a:lnSpc>
                          <a:spcPct val="100000"/>
                        </a:lnSpc>
                        <a:buAutoNum type="alphaLcParenR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Textgebundene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dialektische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Erörterung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434975" indent="-343535">
                        <a:lnSpc>
                          <a:spcPct val="100000"/>
                        </a:lnSpc>
                        <a:buAutoNum type="alphaLcParenR"/>
                        <a:tabLst>
                          <a:tab pos="434975" algn="l"/>
                          <a:tab pos="435609" algn="l"/>
                        </a:tabLst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Textbeschreibung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Lyrik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oder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Prosa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1F09FCE7-5B91-B847-BF16-2D7E7CBF1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44008"/>
              </p:ext>
            </p:extLst>
          </p:nvPr>
        </p:nvGraphicFramePr>
        <p:xfrm>
          <a:off x="1859915" y="838200"/>
          <a:ext cx="5424170" cy="494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3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de-DE" sz="1800" b="1" spc="-5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Schriftliche Abschlussprüfungen</a:t>
                      </a:r>
                      <a:r>
                        <a:rPr lang="de-DE" sz="1800" b="1" spc="-4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800" b="1" spc="-5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Mathematik</a:t>
                      </a:r>
                      <a:endParaRPr lang="de-DE" sz="18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de-DE" sz="1600" b="1" spc="-5">
                          <a:latin typeface="Arial"/>
                          <a:cs typeface="Arial"/>
                        </a:rPr>
                        <a:t>Hauptschulabschluss-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600" b="1" spc="-10">
                          <a:latin typeface="Arial"/>
                          <a:cs typeface="Arial"/>
                        </a:rPr>
                        <a:t>prüfung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de-DE" sz="1600" b="1" spc="-5">
                          <a:latin typeface="Arial"/>
                          <a:cs typeface="Arial"/>
                        </a:rPr>
                        <a:t>Realschulabschluss-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de-DE" sz="1600" b="1" spc="-10">
                          <a:latin typeface="Arial"/>
                          <a:cs typeface="Arial"/>
                        </a:rPr>
                        <a:t>prüfung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0523"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de-DE" sz="1600" b="1" spc="-5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135</a:t>
                      </a:r>
                      <a:r>
                        <a:rPr lang="de-DE" sz="1600" b="1" spc="-4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b="1" spc="-5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A1: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1440" marR="857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Pflichtteil:  Hilfsmittelfreier</a:t>
                      </a:r>
                      <a:r>
                        <a:rPr lang="de-DE" sz="16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40">
                          <a:latin typeface="Arial"/>
                          <a:cs typeface="Arial"/>
                        </a:rPr>
                        <a:t>Teil;  </a:t>
                      </a:r>
                      <a:r>
                        <a:rPr lang="de-DE" sz="1600" spc="-5">
                          <a:latin typeface="Arial"/>
                          <a:cs typeface="Arial"/>
                        </a:rPr>
                        <a:t>Grundkenntnisse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A2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Pflichtteil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1914"/>
                        </a:lnSpc>
                      </a:pPr>
                      <a:r>
                        <a:rPr lang="de-DE" sz="1600" spc="-10">
                          <a:latin typeface="Arial"/>
                          <a:cs typeface="Arial"/>
                        </a:rPr>
                        <a:t>Wahlteil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1914"/>
                        </a:lnSpc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(zwei von drei</a:t>
                      </a:r>
                      <a:r>
                        <a:rPr lang="de-DE" sz="1600" spc="-8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5">
                          <a:latin typeface="Arial"/>
                          <a:cs typeface="Arial"/>
                        </a:rPr>
                        <a:t>Aufgaben)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4516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de-DE" sz="1600" b="1" spc="-5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210</a:t>
                      </a:r>
                      <a:r>
                        <a:rPr lang="de-DE" sz="1600" b="1" spc="-4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b="1" spc="-5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A1: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2075" marR="8559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Pflichtteil  Hilfsmittelfreier</a:t>
                      </a:r>
                      <a:r>
                        <a:rPr lang="de-DE" sz="16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40">
                          <a:latin typeface="Arial"/>
                          <a:cs typeface="Arial"/>
                        </a:rPr>
                        <a:t>Teil;  </a:t>
                      </a:r>
                      <a:r>
                        <a:rPr lang="de-DE" sz="1600" spc="-5">
                          <a:latin typeface="Arial"/>
                          <a:cs typeface="Arial"/>
                        </a:rPr>
                        <a:t>Grundkenntnisse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A2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Pflichtteil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de-DE" sz="16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de-DE" sz="1600" u="heavy" spc="-5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de-DE" sz="1600" spc="-10">
                          <a:latin typeface="Arial"/>
                          <a:cs typeface="Arial"/>
                        </a:rPr>
                        <a:t>Wahlteil</a:t>
                      </a:r>
                      <a:endParaRPr lang="de-DE"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de-DE" sz="1600" spc="-5">
                          <a:latin typeface="Arial"/>
                          <a:cs typeface="Arial"/>
                        </a:rPr>
                        <a:t>(zwei von drei</a:t>
                      </a:r>
                      <a:r>
                        <a:rPr lang="de-DE" sz="1600" spc="-8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spc="-5">
                          <a:latin typeface="Arial"/>
                          <a:cs typeface="Arial"/>
                        </a:rPr>
                        <a:t>Aufgaben)</a:t>
                      </a:r>
                      <a:endParaRPr lang="de-DE" sz="16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Bild 2" descr="lszlogo_2">
            <a:extLst>
              <a:ext uri="{FF2B5EF4-FFF2-40B4-BE49-F238E27FC236}">
                <a16:creationId xmlns="" xmlns:a16="http://schemas.microsoft.com/office/drawing/2014/main" id="{2FE797C1-E223-424A-A6B0-98646068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87166"/>
              </p:ext>
            </p:extLst>
          </p:nvPr>
        </p:nvGraphicFramePr>
        <p:xfrm>
          <a:off x="1859915" y="762000"/>
          <a:ext cx="5424170" cy="4926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9043">
                <a:tc gridSpan="2">
                  <a:txBody>
                    <a:bodyPr/>
                    <a:lstStyle/>
                    <a:p>
                      <a:pPr marL="63119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Schriftliche </a:t>
                      </a:r>
                      <a:r>
                        <a:rPr sz="1800" b="1" spc="-5" dirty="0" err="1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Abschlussprüfungen</a:t>
                      </a:r>
                      <a:r>
                        <a:rPr sz="1800" b="1" spc="-2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 err="1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Englisch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73455" marR="267970" indent="-698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Hau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tsc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ula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74725" marR="339090" indent="-6254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8153"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Listening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Comprehension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Text-based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Tasks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Use of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Language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D: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Writing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4516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Listening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Comprehension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Text-based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tasks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Use of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language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D: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Writing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 marR="158686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Interpreting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0CCDEB3D-579B-1A42-8761-912D0A8EA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537" y="1534744"/>
            <a:ext cx="2712720" cy="4236720"/>
          </a:xfrm>
          <a:custGeom>
            <a:avLst/>
            <a:gdLst/>
            <a:ahLst/>
            <a:cxnLst/>
            <a:rect l="l" t="t" r="r" b="b"/>
            <a:pathLst>
              <a:path w="2712720" h="4236720">
                <a:moveTo>
                  <a:pt x="0" y="4236720"/>
                </a:moveTo>
                <a:lnTo>
                  <a:pt x="2712339" y="4236720"/>
                </a:lnTo>
                <a:lnTo>
                  <a:pt x="2712339" y="0"/>
                </a:lnTo>
                <a:lnTo>
                  <a:pt x="0" y="0"/>
                </a:lnTo>
                <a:lnTo>
                  <a:pt x="0" y="423672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9826" y="1534744"/>
            <a:ext cx="2712720" cy="4236720"/>
          </a:xfrm>
          <a:custGeom>
            <a:avLst/>
            <a:gdLst/>
            <a:ahLst/>
            <a:cxnLst/>
            <a:rect l="l" t="t" r="r" b="b"/>
            <a:pathLst>
              <a:path w="2712720" h="4236720">
                <a:moveTo>
                  <a:pt x="0" y="4236720"/>
                </a:moveTo>
                <a:lnTo>
                  <a:pt x="2712339" y="4236720"/>
                </a:lnTo>
                <a:lnTo>
                  <a:pt x="2712339" y="0"/>
                </a:lnTo>
                <a:lnTo>
                  <a:pt x="0" y="0"/>
                </a:lnTo>
                <a:lnTo>
                  <a:pt x="0" y="423672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92165" y="1534744"/>
            <a:ext cx="2712720" cy="4236720"/>
          </a:xfrm>
          <a:custGeom>
            <a:avLst/>
            <a:gdLst/>
            <a:ahLst/>
            <a:cxnLst/>
            <a:rect l="l" t="t" r="r" b="b"/>
            <a:pathLst>
              <a:path w="2712720" h="4236720">
                <a:moveTo>
                  <a:pt x="0" y="4236720"/>
                </a:moveTo>
                <a:lnTo>
                  <a:pt x="2712339" y="4236720"/>
                </a:lnTo>
                <a:lnTo>
                  <a:pt x="2712339" y="0"/>
                </a:lnTo>
                <a:lnTo>
                  <a:pt x="0" y="0"/>
                </a:lnTo>
                <a:lnTo>
                  <a:pt x="0" y="4236720"/>
                </a:lnTo>
                <a:close/>
              </a:path>
            </a:pathLst>
          </a:custGeom>
          <a:solidFill>
            <a:srgbClr val="FFF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99139"/>
              </p:ext>
            </p:extLst>
          </p:nvPr>
        </p:nvGraphicFramePr>
        <p:xfrm>
          <a:off x="461188" y="470280"/>
          <a:ext cx="8143698" cy="5538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5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45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4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904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Schriftliche Abschlussprüfungen</a:t>
                      </a:r>
                      <a:r>
                        <a:rPr sz="1800" b="1" spc="-4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Wahlpflichtfach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74090" marR="339725" indent="-624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74090" marR="339090" indent="-624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74725" marR="339090" indent="-624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1758">
                <a:tc>
                  <a:txBody>
                    <a:bodyPr/>
                    <a:lstStyle/>
                    <a:p>
                      <a:pPr marL="770890" marR="756285" indent="-63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Französisch 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sz="1600" b="1" spc="-8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CE9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71525" marR="761365" indent="2101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Technik 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sz="1600" b="1" spc="-8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1440" marR="328930">
                        <a:lnSpc>
                          <a:spcPct val="100000"/>
                        </a:lnSpc>
                      </a:pPr>
                      <a:r>
                        <a:rPr lang="de-DE" sz="1600" spc="-5" dirty="0">
                          <a:latin typeface="Arial"/>
                          <a:cs typeface="Arial"/>
                        </a:rPr>
                        <a:t>2 Pflichtaufgaben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1440" marR="39687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Wahlaufgaben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(zwei von  </a:t>
                      </a:r>
                      <a:r>
                        <a:rPr sz="1600" spc="-5" dirty="0" err="1">
                          <a:latin typeface="Arial"/>
                          <a:cs typeface="Arial"/>
                        </a:rPr>
                        <a:t>drei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AES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sz="1600" b="1" spc="-1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646">
                <a:tc>
                  <a:txBody>
                    <a:bodyPr/>
                    <a:lstStyle/>
                    <a:p>
                      <a:pPr marL="91440" marR="6731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Compréhension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orale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de-DE"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lang="de-DE" sz="1600" dirty="0">
                        <a:latin typeface="Arial"/>
                        <a:cs typeface="Arial"/>
                      </a:endParaRPr>
                    </a:p>
                    <a:p>
                      <a:pPr marL="91440" marR="328930">
                        <a:lnSpc>
                          <a:spcPct val="100000"/>
                        </a:lnSpc>
                      </a:pPr>
                      <a:r>
                        <a:rPr lang="de-DE" sz="1600" spc="-5" dirty="0">
                          <a:latin typeface="Arial"/>
                          <a:cs typeface="Arial"/>
                        </a:rPr>
                        <a:t>2 Pflichtaufgaben</a:t>
                      </a:r>
                      <a:endParaRPr lang="de-DE" sz="1600" dirty="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16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Compréhension de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texte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lang="de-DE"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lang="de-DE" sz="1600" dirty="0">
                        <a:latin typeface="Arial"/>
                        <a:cs typeface="Arial"/>
                      </a:endParaRPr>
                    </a:p>
                    <a:p>
                      <a:pPr marL="91440" marR="396875">
                        <a:lnSpc>
                          <a:spcPct val="100000"/>
                        </a:lnSpc>
                      </a:pPr>
                      <a:r>
                        <a:rPr lang="de-DE" sz="1600" spc="-10" dirty="0">
                          <a:latin typeface="Arial"/>
                          <a:cs typeface="Arial"/>
                        </a:rPr>
                        <a:t>Wahlaufgaben </a:t>
                      </a:r>
                      <a:r>
                        <a:rPr lang="de-DE" sz="1600" spc="-5" dirty="0">
                          <a:latin typeface="Arial"/>
                          <a:cs typeface="Arial"/>
                        </a:rPr>
                        <a:t>(zwei von  drei)</a:t>
                      </a:r>
                      <a:endParaRPr lang="de-DE"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19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u="heavy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TeilC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Vocabulaire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structures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53567">
                <a:tc>
                  <a:txBody>
                    <a:bodyPr/>
                    <a:lstStyle/>
                    <a:p>
                      <a:pPr marL="91440" marR="108902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Production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écrite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6148">
                <a:tc>
                  <a:txBody>
                    <a:bodyPr/>
                    <a:lstStyle/>
                    <a:p>
                      <a:pPr marL="91440">
                        <a:lnSpc>
                          <a:spcPts val="1835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Faites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l`interprète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Bild 2" descr="lszlogo_2">
            <a:extLst>
              <a:ext uri="{FF2B5EF4-FFF2-40B4-BE49-F238E27FC236}">
                <a16:creationId xmlns="" xmlns:a16="http://schemas.microsoft.com/office/drawing/2014/main" id="{26169C75-8080-1C4C-AD5D-39260B223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71115"/>
              </p:ext>
            </p:extLst>
          </p:nvPr>
        </p:nvGraphicFramePr>
        <p:xfrm>
          <a:off x="1859915" y="685800"/>
          <a:ext cx="5424170" cy="5040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00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800" b="1" spc="-5" dirty="0" err="1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Kommunikationsprüfung</a:t>
                      </a:r>
                      <a:r>
                        <a:rPr sz="1800" b="1" spc="-10" dirty="0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 err="1">
                          <a:solidFill>
                            <a:srgbClr val="FFFCE9"/>
                          </a:solidFill>
                          <a:latin typeface="Arial"/>
                          <a:cs typeface="Arial"/>
                        </a:rPr>
                        <a:t>Englisch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2582">
                <a:tc>
                  <a:txBody>
                    <a:bodyPr/>
                    <a:lstStyle/>
                    <a:p>
                      <a:pPr marL="973455" marR="267970" indent="-6985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Hau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tsc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ula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74725" marR="339090" indent="-6254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Realschula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schluss-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prüfung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7916">
                <a:tc>
                  <a:txBody>
                    <a:bodyPr/>
                    <a:lstStyle/>
                    <a:p>
                      <a:pPr marL="15633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19939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Präsentation des  Schwerpunktthemas  (monologisches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32321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Kommunikative und  situative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Aufgabenformen  (dialogisches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Sprachmittlung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5646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1600" b="1" spc="-40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E0000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 marR="1987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Präsentation des  Schwerpunktthemas  (monologisches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 marR="32258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Kommunikative und  situative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Aufgabenformen  (dialogisches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Sprechen)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Teil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C: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Sprachmittlung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9B4D2">
                        <a:alpha val="749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Bild 2" descr="lszlogo_2">
            <a:extLst>
              <a:ext uri="{FF2B5EF4-FFF2-40B4-BE49-F238E27FC236}">
                <a16:creationId xmlns="" xmlns:a16="http://schemas.microsoft.com/office/drawing/2014/main" id="{6B983270-6CA7-4B47-8979-50D1DFD92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6161088"/>
            <a:ext cx="24003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Bildschirmpräsentation (4:3)</PresentationFormat>
  <Paragraphs>349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Times New Roman</vt:lpstr>
      <vt:lpstr>Office</vt:lpstr>
      <vt:lpstr>Hauptschulabschlussprüfung und  Realschulabschlussprüfung</vt:lpstr>
      <vt:lpstr>PowerPoint-Präsentation</vt:lpstr>
      <vt:lpstr>PowerPoint-Präsentation</vt:lpstr>
      <vt:lpstr>Dauer der schriftlichen Prüfungen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Projektarbeit (Klasse 9)</vt:lpstr>
      <vt:lpstr>Projektarbeit</vt:lpstr>
      <vt:lpstr>Optionale mündliche Prüfung</vt:lpstr>
      <vt:lpstr>Ermittlung der Prüfungsergebnisse - HSA</vt:lpstr>
      <vt:lpstr>Ermittlung der Prüfungsergebnisse - RSA</vt:lpstr>
      <vt:lpstr>Terminplan HSA und RSA 2021/2022</vt:lpstr>
      <vt:lpstr>Hauptschulabschlussprüfung und  Realschulabschlussprüfung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Hauptschulabschlussprüfung und  Realschulabschlussprüfung</dc:title>
  <dc:creator>Sara Schmucker</dc:creator>
  <cp:lastModifiedBy>Susanne Bendel</cp:lastModifiedBy>
  <cp:revision>20</cp:revision>
  <dcterms:created xsi:type="dcterms:W3CDTF">2019-11-04T18:11:11Z</dcterms:created>
  <dcterms:modified xsi:type="dcterms:W3CDTF">2021-09-20T08:54:22Z</dcterms:modified>
</cp:coreProperties>
</file>